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71" r:id="rId2"/>
    <p:sldId id="283" r:id="rId3"/>
    <p:sldId id="337" r:id="rId4"/>
    <p:sldId id="341" r:id="rId5"/>
    <p:sldId id="342" r:id="rId6"/>
    <p:sldId id="344" r:id="rId7"/>
    <p:sldId id="345" r:id="rId8"/>
    <p:sldId id="346" r:id="rId9"/>
    <p:sldId id="355" r:id="rId10"/>
    <p:sldId id="347" r:id="rId11"/>
    <p:sldId id="350" r:id="rId12"/>
    <p:sldId id="356" r:id="rId13"/>
    <p:sldId id="352" r:id="rId14"/>
    <p:sldId id="357" r:id="rId15"/>
    <p:sldId id="359" r:id="rId16"/>
    <p:sldId id="361" r:id="rId17"/>
    <p:sldId id="358" r:id="rId18"/>
    <p:sldId id="363" r:id="rId19"/>
    <p:sldId id="280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2E23"/>
    <a:srgbClr val="6F2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785" autoAdjust="0"/>
    <p:restoredTop sz="97944" autoAdjust="0"/>
  </p:normalViewPr>
  <p:slideViewPr>
    <p:cSldViewPr>
      <p:cViewPr>
        <p:scale>
          <a:sx n="90" d="100"/>
          <a:sy n="90" d="100"/>
        </p:scale>
        <p:origin x="-660" y="-420"/>
      </p:cViewPr>
      <p:guideLst>
        <p:guide orient="horz" pos="709"/>
        <p:guide pos="295"/>
        <p:guide pos="551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-1956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A8C235D-21B9-4B47-826A-1FB28C5444F4}" type="doc">
      <dgm:prSet loTypeId="urn:microsoft.com/office/officeart/2005/8/layout/vList5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77C5BD2C-F4C4-4B23-98FB-8ADF5A891E91}">
      <dgm:prSet phldrT="[Текст]"/>
      <dgm:spPr/>
      <dgm:t>
        <a:bodyPr/>
        <a:lstStyle/>
        <a:p>
          <a:r>
            <a:rPr lang="ru-RU" dirty="0" smtClean="0"/>
            <a:t>Взаимодействие</a:t>
          </a:r>
          <a:endParaRPr lang="ru-RU" dirty="0"/>
        </a:p>
      </dgm:t>
    </dgm:pt>
    <dgm:pt modelId="{0A7448A3-129B-49E1-B8C8-B5856CA793C8}" type="parTrans" cxnId="{7362CA0A-EA3D-4632-8432-9B239FAED916}">
      <dgm:prSet/>
      <dgm:spPr/>
      <dgm:t>
        <a:bodyPr/>
        <a:lstStyle/>
        <a:p>
          <a:endParaRPr lang="ru-RU"/>
        </a:p>
      </dgm:t>
    </dgm:pt>
    <dgm:pt modelId="{9501DD4B-D27E-40B9-AED6-5FE84CE1BC7F}" type="sibTrans" cxnId="{7362CA0A-EA3D-4632-8432-9B239FAED916}">
      <dgm:prSet/>
      <dgm:spPr/>
      <dgm:t>
        <a:bodyPr/>
        <a:lstStyle/>
        <a:p>
          <a:endParaRPr lang="ru-RU"/>
        </a:p>
      </dgm:t>
    </dgm:pt>
    <dgm:pt modelId="{63021FC2-9D0F-4630-806D-00F4F6D3BFC1}">
      <dgm:prSet phldrT="[Текст]"/>
      <dgm:spPr/>
      <dgm:t>
        <a:bodyPr/>
        <a:lstStyle/>
        <a:p>
          <a:r>
            <a:rPr lang="ru-RU" b="0" i="0" dirty="0" smtClean="0"/>
            <a:t>Чем характеризуется текущее взаимодействие и коммуникации между НКО?</a:t>
          </a:r>
          <a:endParaRPr lang="ru-RU" dirty="0"/>
        </a:p>
      </dgm:t>
    </dgm:pt>
    <dgm:pt modelId="{CFE2F101-3303-4DE8-92F1-8559908E6DAF}" type="parTrans" cxnId="{5FAD689A-E153-45FF-9271-28AF0AF8288C}">
      <dgm:prSet/>
      <dgm:spPr/>
      <dgm:t>
        <a:bodyPr/>
        <a:lstStyle/>
        <a:p>
          <a:endParaRPr lang="ru-RU"/>
        </a:p>
      </dgm:t>
    </dgm:pt>
    <dgm:pt modelId="{FF511852-C6DE-49AE-91C7-3C853E1DEF2E}" type="sibTrans" cxnId="{5FAD689A-E153-45FF-9271-28AF0AF8288C}">
      <dgm:prSet/>
      <dgm:spPr/>
      <dgm:t>
        <a:bodyPr/>
        <a:lstStyle/>
        <a:p>
          <a:endParaRPr lang="ru-RU"/>
        </a:p>
      </dgm:t>
    </dgm:pt>
    <dgm:pt modelId="{16FFD4C5-ECA5-4D97-B986-EAC263389880}">
      <dgm:prSet phldrT="[Текст]"/>
      <dgm:spPr/>
      <dgm:t>
        <a:bodyPr/>
        <a:lstStyle/>
        <a:p>
          <a:r>
            <a:rPr lang="ru-RU" dirty="0" smtClean="0"/>
            <a:t>Солидаризация</a:t>
          </a:r>
          <a:endParaRPr lang="ru-RU" dirty="0"/>
        </a:p>
      </dgm:t>
    </dgm:pt>
    <dgm:pt modelId="{FE5AF7DD-2A03-4B0A-9C11-96DD6A370532}" type="parTrans" cxnId="{9687D3DA-B0FA-43C3-A53F-B766ED177AE7}">
      <dgm:prSet/>
      <dgm:spPr/>
      <dgm:t>
        <a:bodyPr/>
        <a:lstStyle/>
        <a:p>
          <a:endParaRPr lang="ru-RU"/>
        </a:p>
      </dgm:t>
    </dgm:pt>
    <dgm:pt modelId="{A9728C4A-C3FC-40AB-8AF3-762A031AE042}" type="sibTrans" cxnId="{9687D3DA-B0FA-43C3-A53F-B766ED177AE7}">
      <dgm:prSet/>
      <dgm:spPr/>
      <dgm:t>
        <a:bodyPr/>
        <a:lstStyle/>
        <a:p>
          <a:endParaRPr lang="ru-RU"/>
        </a:p>
      </dgm:t>
    </dgm:pt>
    <dgm:pt modelId="{B16C5DE9-11C8-42EF-9E12-BA175D0F173C}">
      <dgm:prSet phldrT="[Текст]"/>
      <dgm:spPr/>
      <dgm:t>
        <a:bodyPr/>
        <a:lstStyle/>
        <a:p>
          <a:r>
            <a:rPr lang="ru-RU" b="0" i="0" dirty="0" smtClean="0"/>
            <a:t>Есть ли у НКО общие интересы?</a:t>
          </a:r>
          <a:endParaRPr lang="ru-RU" dirty="0"/>
        </a:p>
      </dgm:t>
    </dgm:pt>
    <dgm:pt modelId="{05FFD4F0-153F-48B6-BA5E-633FF05F3BA9}" type="parTrans" cxnId="{0E499922-64F5-40D5-8E2F-2CA13C620519}">
      <dgm:prSet/>
      <dgm:spPr/>
      <dgm:t>
        <a:bodyPr/>
        <a:lstStyle/>
        <a:p>
          <a:endParaRPr lang="ru-RU"/>
        </a:p>
      </dgm:t>
    </dgm:pt>
    <dgm:pt modelId="{AC46A7CD-37FE-4A9F-BD46-CED0D5FB7C6A}" type="sibTrans" cxnId="{0E499922-64F5-40D5-8E2F-2CA13C620519}">
      <dgm:prSet/>
      <dgm:spPr/>
      <dgm:t>
        <a:bodyPr/>
        <a:lstStyle/>
        <a:p>
          <a:endParaRPr lang="ru-RU"/>
        </a:p>
      </dgm:t>
    </dgm:pt>
    <dgm:pt modelId="{394C9CA4-ACA6-4F5C-B090-3EE64C90A3B8}">
      <dgm:prSet phldrT="[Текст]"/>
      <dgm:spPr/>
      <dgm:t>
        <a:bodyPr/>
        <a:lstStyle/>
        <a:p>
          <a:r>
            <a:rPr lang="ru-RU" dirty="0" smtClean="0"/>
            <a:t>Консолидация</a:t>
          </a:r>
          <a:endParaRPr lang="ru-RU" dirty="0"/>
        </a:p>
      </dgm:t>
    </dgm:pt>
    <dgm:pt modelId="{4009FC46-A388-4270-8A28-07FA49B6420A}" type="parTrans" cxnId="{016694F8-FAF6-4B68-8564-C461BEA55276}">
      <dgm:prSet/>
      <dgm:spPr/>
      <dgm:t>
        <a:bodyPr/>
        <a:lstStyle/>
        <a:p>
          <a:endParaRPr lang="ru-RU"/>
        </a:p>
      </dgm:t>
    </dgm:pt>
    <dgm:pt modelId="{2340637E-855D-4ED6-97EB-D66DD974D729}" type="sibTrans" cxnId="{016694F8-FAF6-4B68-8564-C461BEA55276}">
      <dgm:prSet/>
      <dgm:spPr/>
      <dgm:t>
        <a:bodyPr/>
        <a:lstStyle/>
        <a:p>
          <a:endParaRPr lang="ru-RU"/>
        </a:p>
      </dgm:t>
    </dgm:pt>
    <dgm:pt modelId="{48DB868F-4BF7-4CB4-ACA9-057685429E74}">
      <dgm:prSet phldrT="[Текст]"/>
      <dgm:spPr/>
      <dgm:t>
        <a:bodyPr/>
        <a:lstStyle/>
        <a:p>
          <a:r>
            <a:rPr lang="ru-RU" dirty="0" smtClean="0"/>
            <a:t>Есть ли у НКО потребность в объединении? </a:t>
          </a:r>
          <a:endParaRPr lang="ru-RU" dirty="0"/>
        </a:p>
      </dgm:t>
    </dgm:pt>
    <dgm:pt modelId="{F37247DF-10F8-4A6E-868D-1C62F2FBAB6A}" type="parTrans" cxnId="{8A9078CB-9141-496C-BB8B-E97A6154EA1F}">
      <dgm:prSet/>
      <dgm:spPr/>
      <dgm:t>
        <a:bodyPr/>
        <a:lstStyle/>
        <a:p>
          <a:endParaRPr lang="ru-RU"/>
        </a:p>
      </dgm:t>
    </dgm:pt>
    <dgm:pt modelId="{62975966-572D-4D20-925B-45CA0D623EE1}" type="sibTrans" cxnId="{8A9078CB-9141-496C-BB8B-E97A6154EA1F}">
      <dgm:prSet/>
      <dgm:spPr/>
      <dgm:t>
        <a:bodyPr/>
        <a:lstStyle/>
        <a:p>
          <a:endParaRPr lang="ru-RU"/>
        </a:p>
      </dgm:t>
    </dgm:pt>
    <dgm:pt modelId="{75E2DD82-2EFF-404C-B3B4-290B5B5FDE81}" type="pres">
      <dgm:prSet presAssocID="{1A8C235D-21B9-4B47-826A-1FB28C5444F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E7AF39B-DAB0-4C21-9667-3D682C99081C}" type="pres">
      <dgm:prSet presAssocID="{77C5BD2C-F4C4-4B23-98FB-8ADF5A891E91}" presName="linNode" presStyleCnt="0"/>
      <dgm:spPr/>
    </dgm:pt>
    <dgm:pt modelId="{8DC4A499-3272-4358-8DC4-4258C215EACA}" type="pres">
      <dgm:prSet presAssocID="{77C5BD2C-F4C4-4B23-98FB-8ADF5A891E91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992F83-2EEC-43A2-9C7C-E01E5C0C89D6}" type="pres">
      <dgm:prSet presAssocID="{77C5BD2C-F4C4-4B23-98FB-8ADF5A891E91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E0E212-DF81-40EB-953E-E9CA7AC20AB0}" type="pres">
      <dgm:prSet presAssocID="{9501DD4B-D27E-40B9-AED6-5FE84CE1BC7F}" presName="sp" presStyleCnt="0"/>
      <dgm:spPr/>
    </dgm:pt>
    <dgm:pt modelId="{9A5A146D-8B99-47B8-A482-4B9975D9227F}" type="pres">
      <dgm:prSet presAssocID="{16FFD4C5-ECA5-4D97-B986-EAC263389880}" presName="linNode" presStyleCnt="0"/>
      <dgm:spPr/>
    </dgm:pt>
    <dgm:pt modelId="{D9D8CF48-3D6A-4826-B72D-AEF0945D24DA}" type="pres">
      <dgm:prSet presAssocID="{16FFD4C5-ECA5-4D97-B986-EAC263389880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888463-F557-4792-976E-D0E3B1FBEB05}" type="pres">
      <dgm:prSet presAssocID="{16FFD4C5-ECA5-4D97-B986-EAC263389880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3404F5-A0C0-415A-AF54-DFD2F642CC05}" type="pres">
      <dgm:prSet presAssocID="{A9728C4A-C3FC-40AB-8AF3-762A031AE042}" presName="sp" presStyleCnt="0"/>
      <dgm:spPr/>
    </dgm:pt>
    <dgm:pt modelId="{B4A509DC-5707-421C-923A-24FBE8257E00}" type="pres">
      <dgm:prSet presAssocID="{394C9CA4-ACA6-4F5C-B090-3EE64C90A3B8}" presName="linNode" presStyleCnt="0"/>
      <dgm:spPr/>
    </dgm:pt>
    <dgm:pt modelId="{E1C59E2D-919B-4260-AAD7-6827074F4A20}" type="pres">
      <dgm:prSet presAssocID="{394C9CA4-ACA6-4F5C-B090-3EE64C90A3B8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588490-851D-42D6-A011-2B13AA7568FC}" type="pres">
      <dgm:prSet presAssocID="{394C9CA4-ACA6-4F5C-B090-3EE64C90A3B8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FE88899-716E-4CD1-A1E5-956810B019F3}" type="presOf" srcId="{63021FC2-9D0F-4630-806D-00F4F6D3BFC1}" destId="{68992F83-2EEC-43A2-9C7C-E01E5C0C89D6}" srcOrd="0" destOrd="0" presId="urn:microsoft.com/office/officeart/2005/8/layout/vList5"/>
    <dgm:cxn modelId="{5FAD689A-E153-45FF-9271-28AF0AF8288C}" srcId="{77C5BD2C-F4C4-4B23-98FB-8ADF5A891E91}" destId="{63021FC2-9D0F-4630-806D-00F4F6D3BFC1}" srcOrd="0" destOrd="0" parTransId="{CFE2F101-3303-4DE8-92F1-8559908E6DAF}" sibTransId="{FF511852-C6DE-49AE-91C7-3C853E1DEF2E}"/>
    <dgm:cxn modelId="{016694F8-FAF6-4B68-8564-C461BEA55276}" srcId="{1A8C235D-21B9-4B47-826A-1FB28C5444F4}" destId="{394C9CA4-ACA6-4F5C-B090-3EE64C90A3B8}" srcOrd="2" destOrd="0" parTransId="{4009FC46-A388-4270-8A28-07FA49B6420A}" sibTransId="{2340637E-855D-4ED6-97EB-D66DD974D729}"/>
    <dgm:cxn modelId="{EDD207B5-BC85-4761-8E16-5F4D51F36D4A}" type="presOf" srcId="{1A8C235D-21B9-4B47-826A-1FB28C5444F4}" destId="{75E2DD82-2EFF-404C-B3B4-290B5B5FDE81}" srcOrd="0" destOrd="0" presId="urn:microsoft.com/office/officeart/2005/8/layout/vList5"/>
    <dgm:cxn modelId="{7C12954A-F8A5-4C6E-A979-6CE3B6579DA5}" type="presOf" srcId="{B16C5DE9-11C8-42EF-9E12-BA175D0F173C}" destId="{B2888463-F557-4792-976E-D0E3B1FBEB05}" srcOrd="0" destOrd="0" presId="urn:microsoft.com/office/officeart/2005/8/layout/vList5"/>
    <dgm:cxn modelId="{ECCEC816-75A9-43C8-B0D5-DA1BC02ABB97}" type="presOf" srcId="{16FFD4C5-ECA5-4D97-B986-EAC263389880}" destId="{D9D8CF48-3D6A-4826-B72D-AEF0945D24DA}" srcOrd="0" destOrd="0" presId="urn:microsoft.com/office/officeart/2005/8/layout/vList5"/>
    <dgm:cxn modelId="{7362CA0A-EA3D-4632-8432-9B239FAED916}" srcId="{1A8C235D-21B9-4B47-826A-1FB28C5444F4}" destId="{77C5BD2C-F4C4-4B23-98FB-8ADF5A891E91}" srcOrd="0" destOrd="0" parTransId="{0A7448A3-129B-49E1-B8C8-B5856CA793C8}" sibTransId="{9501DD4B-D27E-40B9-AED6-5FE84CE1BC7F}"/>
    <dgm:cxn modelId="{694D80A7-2DC4-481C-9712-D9C33F81491B}" type="presOf" srcId="{394C9CA4-ACA6-4F5C-B090-3EE64C90A3B8}" destId="{E1C59E2D-919B-4260-AAD7-6827074F4A20}" srcOrd="0" destOrd="0" presId="urn:microsoft.com/office/officeart/2005/8/layout/vList5"/>
    <dgm:cxn modelId="{3D3C77AA-8446-4848-923B-6CD68D528B34}" type="presOf" srcId="{77C5BD2C-F4C4-4B23-98FB-8ADF5A891E91}" destId="{8DC4A499-3272-4358-8DC4-4258C215EACA}" srcOrd="0" destOrd="0" presId="urn:microsoft.com/office/officeart/2005/8/layout/vList5"/>
    <dgm:cxn modelId="{0E499922-64F5-40D5-8E2F-2CA13C620519}" srcId="{16FFD4C5-ECA5-4D97-B986-EAC263389880}" destId="{B16C5DE9-11C8-42EF-9E12-BA175D0F173C}" srcOrd="0" destOrd="0" parTransId="{05FFD4F0-153F-48B6-BA5E-633FF05F3BA9}" sibTransId="{AC46A7CD-37FE-4A9F-BD46-CED0D5FB7C6A}"/>
    <dgm:cxn modelId="{8A9078CB-9141-496C-BB8B-E97A6154EA1F}" srcId="{394C9CA4-ACA6-4F5C-B090-3EE64C90A3B8}" destId="{48DB868F-4BF7-4CB4-ACA9-057685429E74}" srcOrd="0" destOrd="0" parTransId="{F37247DF-10F8-4A6E-868D-1C62F2FBAB6A}" sibTransId="{62975966-572D-4D20-925B-45CA0D623EE1}"/>
    <dgm:cxn modelId="{9687D3DA-B0FA-43C3-A53F-B766ED177AE7}" srcId="{1A8C235D-21B9-4B47-826A-1FB28C5444F4}" destId="{16FFD4C5-ECA5-4D97-B986-EAC263389880}" srcOrd="1" destOrd="0" parTransId="{FE5AF7DD-2A03-4B0A-9C11-96DD6A370532}" sibTransId="{A9728C4A-C3FC-40AB-8AF3-762A031AE042}"/>
    <dgm:cxn modelId="{1A9AB11F-FABF-47DB-AA8A-C289BBD5ECE8}" type="presOf" srcId="{48DB868F-4BF7-4CB4-ACA9-057685429E74}" destId="{69588490-851D-42D6-A011-2B13AA7568FC}" srcOrd="0" destOrd="0" presId="urn:microsoft.com/office/officeart/2005/8/layout/vList5"/>
    <dgm:cxn modelId="{E6C0580C-88F0-4A80-9184-CACEEE9454B3}" type="presParOf" srcId="{75E2DD82-2EFF-404C-B3B4-290B5B5FDE81}" destId="{4E7AF39B-DAB0-4C21-9667-3D682C99081C}" srcOrd="0" destOrd="0" presId="urn:microsoft.com/office/officeart/2005/8/layout/vList5"/>
    <dgm:cxn modelId="{BDE84931-1A9B-4D8F-B7A3-99BD637CF356}" type="presParOf" srcId="{4E7AF39B-DAB0-4C21-9667-3D682C99081C}" destId="{8DC4A499-3272-4358-8DC4-4258C215EACA}" srcOrd="0" destOrd="0" presId="urn:microsoft.com/office/officeart/2005/8/layout/vList5"/>
    <dgm:cxn modelId="{B80847EE-CB33-41A2-B2C6-7DFD3FFE8653}" type="presParOf" srcId="{4E7AF39B-DAB0-4C21-9667-3D682C99081C}" destId="{68992F83-2EEC-43A2-9C7C-E01E5C0C89D6}" srcOrd="1" destOrd="0" presId="urn:microsoft.com/office/officeart/2005/8/layout/vList5"/>
    <dgm:cxn modelId="{8F7E696A-D891-4B7F-8E26-3BABE1684B38}" type="presParOf" srcId="{75E2DD82-2EFF-404C-B3B4-290B5B5FDE81}" destId="{74E0E212-DF81-40EB-953E-E9CA7AC20AB0}" srcOrd="1" destOrd="0" presId="urn:microsoft.com/office/officeart/2005/8/layout/vList5"/>
    <dgm:cxn modelId="{AEEB8B3A-7997-4643-BD71-1ABAB490B172}" type="presParOf" srcId="{75E2DD82-2EFF-404C-B3B4-290B5B5FDE81}" destId="{9A5A146D-8B99-47B8-A482-4B9975D9227F}" srcOrd="2" destOrd="0" presId="urn:microsoft.com/office/officeart/2005/8/layout/vList5"/>
    <dgm:cxn modelId="{DA7B66C7-0FC2-4AE3-99C4-30F1FC98C326}" type="presParOf" srcId="{9A5A146D-8B99-47B8-A482-4B9975D9227F}" destId="{D9D8CF48-3D6A-4826-B72D-AEF0945D24DA}" srcOrd="0" destOrd="0" presId="urn:microsoft.com/office/officeart/2005/8/layout/vList5"/>
    <dgm:cxn modelId="{C8C96F8A-43A0-40E3-8F8E-D3FE232FA48D}" type="presParOf" srcId="{9A5A146D-8B99-47B8-A482-4B9975D9227F}" destId="{B2888463-F557-4792-976E-D0E3B1FBEB05}" srcOrd="1" destOrd="0" presId="urn:microsoft.com/office/officeart/2005/8/layout/vList5"/>
    <dgm:cxn modelId="{4108D1AE-E69A-4EEB-9D2E-61C870F865E7}" type="presParOf" srcId="{75E2DD82-2EFF-404C-B3B4-290B5B5FDE81}" destId="{C83404F5-A0C0-415A-AF54-DFD2F642CC05}" srcOrd="3" destOrd="0" presId="urn:microsoft.com/office/officeart/2005/8/layout/vList5"/>
    <dgm:cxn modelId="{63FAB5C6-575F-414F-B37C-BDE98941D1DD}" type="presParOf" srcId="{75E2DD82-2EFF-404C-B3B4-290B5B5FDE81}" destId="{B4A509DC-5707-421C-923A-24FBE8257E00}" srcOrd="4" destOrd="0" presId="urn:microsoft.com/office/officeart/2005/8/layout/vList5"/>
    <dgm:cxn modelId="{CA024A7B-D3E4-429B-BAE4-3029448FC96B}" type="presParOf" srcId="{B4A509DC-5707-421C-923A-24FBE8257E00}" destId="{E1C59E2D-919B-4260-AAD7-6827074F4A20}" srcOrd="0" destOrd="0" presId="urn:microsoft.com/office/officeart/2005/8/layout/vList5"/>
    <dgm:cxn modelId="{1CEA9E29-9072-4669-BE08-1D719C3809C9}" type="presParOf" srcId="{B4A509DC-5707-421C-923A-24FBE8257E00}" destId="{69588490-851D-42D6-A011-2B13AA7568F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992F83-2EEC-43A2-9C7C-E01E5C0C89D6}">
      <dsp:nvSpPr>
        <dsp:cNvPr id="0" name=""/>
        <dsp:cNvSpPr/>
      </dsp:nvSpPr>
      <dsp:spPr>
        <a:xfrm rot="5400000">
          <a:off x="4953167" y="-1800281"/>
          <a:ext cx="1355008" cy="5299456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600" b="0" i="0" kern="1200" dirty="0" smtClean="0"/>
            <a:t>Чем характеризуется текущее взаимодействие и коммуникации между НКО?</a:t>
          </a:r>
          <a:endParaRPr lang="ru-RU" sz="2600" kern="1200" dirty="0"/>
        </a:p>
      </dsp:txBody>
      <dsp:txXfrm rot="-5400000">
        <a:off x="2980943" y="238089"/>
        <a:ext cx="5233310" cy="1222716"/>
      </dsp:txXfrm>
    </dsp:sp>
    <dsp:sp modelId="{8DC4A499-3272-4358-8DC4-4258C215EACA}">
      <dsp:nvSpPr>
        <dsp:cNvPr id="0" name=""/>
        <dsp:cNvSpPr/>
      </dsp:nvSpPr>
      <dsp:spPr>
        <a:xfrm>
          <a:off x="0" y="2566"/>
          <a:ext cx="2980944" cy="16937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Взаимодействие</a:t>
          </a:r>
          <a:endParaRPr lang="ru-RU" sz="2700" kern="1200" dirty="0"/>
        </a:p>
      </dsp:txBody>
      <dsp:txXfrm>
        <a:off x="82683" y="85249"/>
        <a:ext cx="2815578" cy="1528394"/>
      </dsp:txXfrm>
    </dsp:sp>
    <dsp:sp modelId="{B2888463-F557-4792-976E-D0E3B1FBEB05}">
      <dsp:nvSpPr>
        <dsp:cNvPr id="0" name=""/>
        <dsp:cNvSpPr/>
      </dsp:nvSpPr>
      <dsp:spPr>
        <a:xfrm rot="5400000">
          <a:off x="4953167" y="-21833"/>
          <a:ext cx="1355008" cy="5299456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600" b="0" i="0" kern="1200" dirty="0" smtClean="0"/>
            <a:t>Есть ли у НКО общие интересы?</a:t>
          </a:r>
          <a:endParaRPr lang="ru-RU" sz="2600" kern="1200" dirty="0"/>
        </a:p>
      </dsp:txBody>
      <dsp:txXfrm rot="-5400000">
        <a:off x="2980943" y="2016537"/>
        <a:ext cx="5233310" cy="1222716"/>
      </dsp:txXfrm>
    </dsp:sp>
    <dsp:sp modelId="{D9D8CF48-3D6A-4826-B72D-AEF0945D24DA}">
      <dsp:nvSpPr>
        <dsp:cNvPr id="0" name=""/>
        <dsp:cNvSpPr/>
      </dsp:nvSpPr>
      <dsp:spPr>
        <a:xfrm>
          <a:off x="0" y="1781014"/>
          <a:ext cx="2980944" cy="169376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Солидаризация</a:t>
          </a:r>
          <a:endParaRPr lang="ru-RU" sz="2700" kern="1200" dirty="0"/>
        </a:p>
      </dsp:txBody>
      <dsp:txXfrm>
        <a:off x="82683" y="1863697"/>
        <a:ext cx="2815578" cy="1528394"/>
      </dsp:txXfrm>
    </dsp:sp>
    <dsp:sp modelId="{69588490-851D-42D6-A011-2B13AA7568FC}">
      <dsp:nvSpPr>
        <dsp:cNvPr id="0" name=""/>
        <dsp:cNvSpPr/>
      </dsp:nvSpPr>
      <dsp:spPr>
        <a:xfrm rot="5400000">
          <a:off x="4953167" y="1756615"/>
          <a:ext cx="1355008" cy="5299456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600" kern="1200" dirty="0" smtClean="0"/>
            <a:t>Есть ли у НКО потребность в объединении? </a:t>
          </a:r>
          <a:endParaRPr lang="ru-RU" sz="2600" kern="1200" dirty="0"/>
        </a:p>
      </dsp:txBody>
      <dsp:txXfrm rot="-5400000">
        <a:off x="2980943" y="3794985"/>
        <a:ext cx="5233310" cy="1222716"/>
      </dsp:txXfrm>
    </dsp:sp>
    <dsp:sp modelId="{E1C59E2D-919B-4260-AAD7-6827074F4A20}">
      <dsp:nvSpPr>
        <dsp:cNvPr id="0" name=""/>
        <dsp:cNvSpPr/>
      </dsp:nvSpPr>
      <dsp:spPr>
        <a:xfrm>
          <a:off x="0" y="3559463"/>
          <a:ext cx="2980944" cy="169376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Консолидация</a:t>
          </a:r>
          <a:endParaRPr lang="ru-RU" sz="2700" kern="1200" dirty="0"/>
        </a:p>
      </dsp:txBody>
      <dsp:txXfrm>
        <a:off x="82683" y="3642146"/>
        <a:ext cx="2815578" cy="15283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B0EB055-6350-4776-B10E-263685F16BD3}" type="datetimeFigureOut">
              <a:rPr lang="ru-RU"/>
              <a:pPr>
                <a:defRPr/>
              </a:pPr>
              <a:t>15.07.2013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B052C97-71AB-4462-8B8D-2569C32715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46569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6F8021F-FD20-49E8-A63F-381299DB22A1}" type="datetimeFigureOut">
              <a:rPr lang="ru-RU"/>
              <a:pPr>
                <a:defRPr/>
              </a:pPr>
              <a:t>15.07.2013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C25BBE3-D143-4E51-B3AD-E8E397C435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92528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22532" name="Номер слайда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DF3DB44-1D7C-4B90-8BD9-BA1619B73EA5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8.png"/><Relationship Id="rId4" Type="http://schemas.openxmlformats.org/officeDocument/2006/relationships/image" Target="../media/image11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4.pn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6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8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8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18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hyperlink" Target="mailto:info@zircon.ru" TargetMode="External"/><Relationship Id="rId5" Type="http://schemas.openxmlformats.org/officeDocument/2006/relationships/hyperlink" Target="http://www.zircon.ru/" TargetMode="External"/><Relationship Id="rId4" Type="http://schemas.openxmlformats.org/officeDocument/2006/relationships/image" Target="../media/image17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8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8.png"/><Relationship Id="rId4" Type="http://schemas.openxmlformats.org/officeDocument/2006/relationships/image" Target="../media/image11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8.png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10.png"/><Relationship Id="rId7" Type="http://schemas.openxmlformats.org/officeDocument/2006/relationships/image" Target="../media/image13.pn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2.png"/><Relationship Id="rId5" Type="http://schemas.openxmlformats.org/officeDocument/2006/relationships/image" Target="../media/image6.png"/><Relationship Id="rId4" Type="http://schemas.openxmlformats.org/officeDocument/2006/relationships/image" Target="../media/image8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8.png"/><Relationship Id="rId4" Type="http://schemas.openxmlformats.org/officeDocument/2006/relationships/image" Target="../media/image11.png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10.png"/><Relationship Id="rId7" Type="http://schemas.openxmlformats.org/officeDocument/2006/relationships/image" Target="../media/image12.pn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8.png"/><Relationship Id="rId4" Type="http://schemas.openxmlformats.org/officeDocument/2006/relationships/image" Target="../media/image11.png"/><Relationship Id="rId9" Type="http://schemas.openxmlformats.org/officeDocument/2006/relationships/image" Target="../media/image14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8.png"/><Relationship Id="rId4" Type="http://schemas.openxmlformats.org/officeDocument/2006/relationships/image" Target="../media/image11.png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10.png"/><Relationship Id="rId7" Type="http://schemas.openxmlformats.org/officeDocument/2006/relationships/image" Target="../media/image12.pn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8.png"/><Relationship Id="rId4" Type="http://schemas.openxmlformats.org/officeDocument/2006/relationships/image" Target="../media/image11.png"/><Relationship Id="rId9" Type="http://schemas.openxmlformats.org/officeDocument/2006/relationships/image" Target="../media/image1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 descr="\\zrg01\home\maltceva\ЦИРКОН_презентация\Финал\Для презентации\Белый фон для заголовка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51050" y="2420938"/>
            <a:ext cx="7092950" cy="154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5" descr="\\zrg01\home\maltceva\ЦИРКОН_презентация\Финал\Для презентации\Красный фон для заголовка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51050" y="3548063"/>
            <a:ext cx="7092950" cy="60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" descr="\\zrg01\home\maltceva\ЦИРКОН_презентация\Финал\Для презентации\Обложка\Шапка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26035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5" descr="\\zrg01\home\maltceva\ЦИРКОН_презентация\Финал\Для презентации\Обложка\Логотип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962900" y="5665788"/>
            <a:ext cx="107315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" descr="Z:\ZIRCON\ЦИРКОН_Реклама и PR\ФИРМЕННЫЙ СТИЛЬ\2012_Презентация ЦИРКОН (разработка)\Рисунки_для итоговой презентации\Значки новые\Белая стрелка в красном квадрате-01.png"/>
          <p:cNvPicPr>
            <a:picLocks noChangeAspect="1" noChangeArrowheads="1"/>
          </p:cNvPicPr>
          <p:nvPr userDrawn="1"/>
        </p:nvPicPr>
        <p:blipFill>
          <a:blip r:embed="rId7"/>
          <a:srcRect/>
          <a:stretch>
            <a:fillRect/>
          </a:stretch>
        </p:blipFill>
        <p:spPr bwMode="auto">
          <a:xfrm>
            <a:off x="1816100" y="2349500"/>
            <a:ext cx="889000" cy="140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" name="Текст 39"/>
          <p:cNvSpPr>
            <a:spLocks noGrp="1"/>
          </p:cNvSpPr>
          <p:nvPr>
            <p:ph type="body" sz="quarter" idx="16"/>
          </p:nvPr>
        </p:nvSpPr>
        <p:spPr>
          <a:xfrm>
            <a:off x="2484438" y="3640325"/>
            <a:ext cx="6480076" cy="436375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buNone/>
              <a:defRPr sz="2000" baseline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7" name="Текст 39"/>
          <p:cNvSpPr>
            <a:spLocks noGrp="1"/>
          </p:cNvSpPr>
          <p:nvPr>
            <p:ph type="body" sz="quarter" idx="17"/>
          </p:nvPr>
        </p:nvSpPr>
        <p:spPr>
          <a:xfrm>
            <a:off x="2484437" y="4293096"/>
            <a:ext cx="6480175" cy="936104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spcBef>
                <a:spcPts val="0"/>
              </a:spcBef>
              <a:buNone/>
              <a:defRPr sz="1600" b="0" baseline="0">
                <a:solidFill>
                  <a:schemeClr val="tx1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4" name="Текст 39"/>
          <p:cNvSpPr>
            <a:spLocks noGrp="1"/>
          </p:cNvSpPr>
          <p:nvPr>
            <p:ph type="body" sz="quarter" idx="21"/>
          </p:nvPr>
        </p:nvSpPr>
        <p:spPr>
          <a:xfrm>
            <a:off x="3131840" y="6443126"/>
            <a:ext cx="2880320" cy="360040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spcBef>
                <a:spcPts val="0"/>
              </a:spcBef>
              <a:buNone/>
              <a:defRPr sz="1400" b="0" baseline="0">
                <a:solidFill>
                  <a:schemeClr val="bg1">
                    <a:lumMod val="50000"/>
                  </a:schemeClr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5" name="Текст 39"/>
          <p:cNvSpPr>
            <a:spLocks noGrp="1"/>
          </p:cNvSpPr>
          <p:nvPr>
            <p:ph type="body" sz="quarter" idx="22"/>
          </p:nvPr>
        </p:nvSpPr>
        <p:spPr>
          <a:xfrm>
            <a:off x="2483768" y="2564904"/>
            <a:ext cx="6480720" cy="864096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buNone/>
              <a:defRPr sz="2800" baseline="0">
                <a:solidFill>
                  <a:srgbClr val="6F2700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 (нумерация)">
    <p:bg>
      <p:bgPr>
        <a:blipFill dpi="0" rotWithShape="1">
          <a:blip r:embed="rId2" cstate="print">
            <a:alphaModFix amt="50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\\zrg01\home\maltceva\ЦИРКОН_презентация\Финал\Для презентации\Страница\Красная полоса.png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446088" y="836613"/>
            <a:ext cx="8697912" cy="20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5" descr="\\zrg01\home\maltceva\ЦИРКОН_презентация\Финал\Для презентации\Страница\Шапка вниз.png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0" y="6130925"/>
            <a:ext cx="9144000" cy="54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Номер слайда 10"/>
          <p:cNvSpPr txBox="1">
            <a:spLocks noChangeAspect="1"/>
          </p:cNvSpPr>
          <p:nvPr userDrawn="1"/>
        </p:nvSpPr>
        <p:spPr bwMode="auto">
          <a:xfrm>
            <a:off x="8478838" y="6183313"/>
            <a:ext cx="433387" cy="433387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defRPr/>
            </a:pPr>
            <a:fld id="{8B3DEF2B-4EBE-408B-BF0E-A888A009B40C}" type="slidenum">
              <a:rPr lang="ru-RU" sz="1600" smtClean="0"/>
              <a:pPr algn="ctr">
                <a:defRPr/>
              </a:pPr>
              <a:t>‹#›</a:t>
            </a:fld>
            <a:endParaRPr lang="ru-RU" smtClean="0"/>
          </a:p>
        </p:txBody>
      </p:sp>
      <p:pic>
        <p:nvPicPr>
          <p:cNvPr id="10" name="Picture 6" descr="\\zrg01\home\maltceva\ЦИРКОН_презентация\Финал\Для презентации\Страница\Для номера страницы.png"/>
          <p:cNvPicPr>
            <a:picLocks noChangeAspect="1" noChangeArrowheads="1"/>
          </p:cNvPicPr>
          <p:nvPr userDrawn="1"/>
        </p:nvPicPr>
        <p:blipFill>
          <a:blip r:embed="rId5"/>
          <a:srcRect/>
          <a:stretch>
            <a:fillRect/>
          </a:stretch>
        </p:blipFill>
        <p:spPr bwMode="auto">
          <a:xfrm>
            <a:off x="8328025" y="6043613"/>
            <a:ext cx="719138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3" descr="Z:\ZIRCON\ЦИРКОН_Реклама и PR\ФИРМЕННЫЙ СТИЛЬ\2012_Презентация ЦИРКОН (разработка)\Рисунки_для итоговой презентации\Значки новые\Белая стрелка в красном квадрате-01.png"/>
          <p:cNvPicPr>
            <a:picLocks noChangeAspect="1" noChangeArrowheads="1"/>
          </p:cNvPicPr>
          <p:nvPr userDrawn="1"/>
        </p:nvPicPr>
        <p:blipFill>
          <a:blip r:embed="rId6"/>
          <a:srcRect/>
          <a:stretch>
            <a:fillRect/>
          </a:stretch>
        </p:blipFill>
        <p:spPr bwMode="auto">
          <a:xfrm>
            <a:off x="241300" y="-223838"/>
            <a:ext cx="819150" cy="1295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13" y="1125538"/>
            <a:ext cx="4040188" cy="639762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marL="0" indent="0">
              <a:buNone/>
              <a:defRPr sz="2400" b="0">
                <a:solidFill>
                  <a:srgbClr val="C00000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24" name="Содержимое 2"/>
          <p:cNvSpPr>
            <a:spLocks noGrp="1"/>
          </p:cNvSpPr>
          <p:nvPr>
            <p:ph sz="half" idx="17"/>
          </p:nvPr>
        </p:nvSpPr>
        <p:spPr>
          <a:xfrm>
            <a:off x="468313" y="1772816"/>
            <a:ext cx="4032250" cy="417713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60000" indent="-360000">
              <a:spcBef>
                <a:spcPts val="600"/>
              </a:spcBef>
              <a:buClrTx/>
              <a:buFont typeface="+mj-lt"/>
              <a:buAutoNum type="arabicPeriod"/>
              <a:defRPr sz="2000">
                <a:solidFill>
                  <a:schemeClr val="tx1"/>
                </a:solidFill>
                <a:latin typeface="+mn-lt"/>
                <a:ea typeface="Open Sans" pitchFamily="34" charset="0"/>
                <a:cs typeface="Open Sans" pitchFamily="34" charset="0"/>
              </a:defRPr>
            </a:lvl1pPr>
            <a:lvl2pPr marL="628650" indent="-270000">
              <a:spcBef>
                <a:spcPts val="600"/>
              </a:spcBef>
              <a:buClr>
                <a:srgbClr val="C00000"/>
              </a:buClr>
              <a:buFont typeface="+mj-lt"/>
              <a:buAutoNum type="arabicParenR"/>
              <a:tabLst/>
              <a:defRPr sz="1800">
                <a:latin typeface="+mj-lt"/>
              </a:defRPr>
            </a:lvl2pPr>
            <a:lvl3pPr marL="809625" indent="-270000" defTabSz="808038">
              <a:spcBef>
                <a:spcPts val="600"/>
              </a:spcBef>
              <a:buClr>
                <a:srgbClr val="C00000"/>
              </a:buClr>
              <a:buFont typeface="+mj-lt"/>
              <a:buAutoNum type="alphaLcPeriod"/>
              <a:defRPr sz="1800">
                <a:latin typeface="+mj-lt"/>
              </a:defRPr>
            </a:lvl3pPr>
            <a:lvl4pPr marL="900000" indent="-180975">
              <a:spcBef>
                <a:spcPts val="600"/>
              </a:spcBef>
              <a:buFont typeface="+mj-lt"/>
              <a:buAutoNum type="alphaLcParenR"/>
              <a:tabLst>
                <a:tab pos="1616075" algn="l"/>
              </a:tabLst>
              <a:defRPr sz="1600">
                <a:latin typeface="+mj-lt"/>
              </a:defRPr>
            </a:lvl4pPr>
            <a:lvl5pPr marL="990600" indent="-180975">
              <a:spcBef>
                <a:spcPts val="600"/>
              </a:spcBef>
              <a:buFont typeface="+mj-lt"/>
              <a:buAutoNum type="romanLcPeriod"/>
              <a:tabLst/>
              <a:defRPr sz="1600"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27" name="Заголовок 36"/>
          <p:cNvSpPr>
            <a:spLocks noGrp="1"/>
          </p:cNvSpPr>
          <p:nvPr>
            <p:ph type="title"/>
          </p:nvPr>
        </p:nvSpPr>
        <p:spPr>
          <a:xfrm>
            <a:off x="827584" y="0"/>
            <a:ext cx="7848104" cy="765175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4" name="Содержимое 2"/>
          <p:cNvSpPr>
            <a:spLocks noGrp="1"/>
          </p:cNvSpPr>
          <p:nvPr>
            <p:ph sz="half" idx="18"/>
          </p:nvPr>
        </p:nvSpPr>
        <p:spPr>
          <a:xfrm>
            <a:off x="4638699" y="1772816"/>
            <a:ext cx="4032250" cy="417713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60000" indent="-360000">
              <a:spcBef>
                <a:spcPts val="600"/>
              </a:spcBef>
              <a:buClrTx/>
              <a:buFont typeface="+mj-lt"/>
              <a:buAutoNum type="arabicPeriod"/>
              <a:defRPr sz="2000">
                <a:solidFill>
                  <a:schemeClr val="tx1"/>
                </a:solidFill>
                <a:latin typeface="+mn-lt"/>
                <a:ea typeface="Open Sans" pitchFamily="34" charset="0"/>
                <a:cs typeface="Open Sans" pitchFamily="34" charset="0"/>
              </a:defRPr>
            </a:lvl1pPr>
            <a:lvl2pPr marL="628650" indent="-270000">
              <a:spcBef>
                <a:spcPts val="600"/>
              </a:spcBef>
              <a:buClr>
                <a:srgbClr val="C00000"/>
              </a:buClr>
              <a:buFont typeface="+mj-lt"/>
              <a:buAutoNum type="arabicParenR"/>
              <a:tabLst/>
              <a:defRPr sz="1800">
                <a:latin typeface="+mj-lt"/>
              </a:defRPr>
            </a:lvl2pPr>
            <a:lvl3pPr marL="809625" indent="-270000" defTabSz="808038">
              <a:spcBef>
                <a:spcPts val="600"/>
              </a:spcBef>
              <a:buClr>
                <a:srgbClr val="C00000"/>
              </a:buClr>
              <a:buFont typeface="+mj-lt"/>
              <a:buAutoNum type="alphaLcPeriod"/>
              <a:defRPr sz="1800">
                <a:latin typeface="+mj-lt"/>
              </a:defRPr>
            </a:lvl3pPr>
            <a:lvl4pPr marL="900000" indent="-180975">
              <a:spcBef>
                <a:spcPts val="600"/>
              </a:spcBef>
              <a:buFont typeface="+mj-lt"/>
              <a:buAutoNum type="alphaLcParenR"/>
              <a:tabLst>
                <a:tab pos="1616075" algn="l"/>
              </a:tabLst>
              <a:defRPr sz="1600">
                <a:latin typeface="+mj-lt"/>
              </a:defRPr>
            </a:lvl4pPr>
            <a:lvl5pPr marL="990600" indent="-180975">
              <a:spcBef>
                <a:spcPts val="600"/>
              </a:spcBef>
              <a:buFont typeface="+mj-lt"/>
              <a:buAutoNum type="romanLcPeriod"/>
              <a:tabLst/>
              <a:defRPr sz="1600"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5" name="Текст 2"/>
          <p:cNvSpPr>
            <a:spLocks noGrp="1"/>
          </p:cNvSpPr>
          <p:nvPr>
            <p:ph type="body" idx="19"/>
          </p:nvPr>
        </p:nvSpPr>
        <p:spPr>
          <a:xfrm>
            <a:off x="4631308" y="1125538"/>
            <a:ext cx="4040188" cy="639762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marL="0" indent="0">
              <a:buNone/>
              <a:defRPr sz="2400" b="0">
                <a:solidFill>
                  <a:srgbClr val="C00000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Pr>
        <a:blipFill dpi="0" rotWithShape="1">
          <a:blip r:embed="rId2" cstate="print">
            <a:alphaModFix amt="50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10"/>
          <p:cNvSpPr txBox="1">
            <a:spLocks noChangeAspect="1"/>
          </p:cNvSpPr>
          <p:nvPr userDrawn="1"/>
        </p:nvSpPr>
        <p:spPr bwMode="auto">
          <a:xfrm>
            <a:off x="8478838" y="6183313"/>
            <a:ext cx="433387" cy="433387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defRPr/>
            </a:pPr>
            <a:fld id="{E893F668-33D5-4F4A-AC35-B4FEDF3A3A94}" type="slidenum">
              <a:rPr lang="ru-RU" sz="1600" smtClean="0"/>
              <a:pPr algn="ctr">
                <a:defRPr/>
              </a:pPr>
              <a:t>‹#›</a:t>
            </a:fld>
            <a:endParaRPr lang="ru-RU" smtClean="0"/>
          </a:p>
        </p:txBody>
      </p:sp>
      <p:pic>
        <p:nvPicPr>
          <p:cNvPr id="6" name="Picture 6" descr="\\zrg01\home\maltceva\ЦИРКОН_презентация\Финал\Для презентации\Страница\Для номера страницы.png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8328025" y="6043613"/>
            <a:ext cx="719138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 descr="Z:\ZIRCON\ЦИРКОН_Реклама и PR\ФИРМЕННЫЙ СТИЛЬ\2012_Презентация ЦИРКОН (разработка)\Рисунки_для итоговой презентации\Значки новые\Белая стрелка в красном квадрате-01.png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227013" y="5627688"/>
            <a:ext cx="912812" cy="144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4797152"/>
            <a:ext cx="7272808" cy="432048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000" b="0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971600" y="260350"/>
            <a:ext cx="7272808" cy="453680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71600" y="5857892"/>
            <a:ext cx="7272808" cy="86409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 (маркеры)">
    <p:bg>
      <p:bgPr>
        <a:blipFill dpi="0" rotWithShape="1">
          <a:blip r:embed="rId2" cstate="print">
            <a:alphaModFix amt="50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10"/>
          <p:cNvSpPr txBox="1">
            <a:spLocks noChangeAspect="1"/>
          </p:cNvSpPr>
          <p:nvPr userDrawn="1"/>
        </p:nvSpPr>
        <p:spPr bwMode="auto">
          <a:xfrm>
            <a:off x="8478838" y="6183313"/>
            <a:ext cx="433387" cy="433387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defRPr/>
            </a:pPr>
            <a:fld id="{2F74BBBE-B28E-4B32-8797-A5645A901EC1}" type="slidenum">
              <a:rPr lang="ru-RU" sz="1600" smtClean="0"/>
              <a:pPr algn="ctr">
                <a:defRPr/>
              </a:pPr>
              <a:t>‹#›</a:t>
            </a:fld>
            <a:endParaRPr lang="ru-RU" smtClean="0"/>
          </a:p>
        </p:txBody>
      </p:sp>
      <p:pic>
        <p:nvPicPr>
          <p:cNvPr id="7" name="Picture 6" descr="\\zrg01\home\maltceva\ЦИРКОН_презентация\Финал\Для презентации\Страница\Для номера страницы.png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8328025" y="6043613"/>
            <a:ext cx="719138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 descr="Z:\ZIRCON\ЦИРКОН_Реклама и PR\ФИРМЕННЫЙ СТИЛЬ\2012_Презентация ЦИРКОН (разработка)\Рисунки_для итоговой презентации\Значки новые\Белая стрелка в красном квадрате-01.png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250825" y="39688"/>
            <a:ext cx="81915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3455615" cy="792386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361950" indent="0" algn="l">
              <a:defRPr sz="2000" b="0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14" name="Содержимое 13"/>
          <p:cNvSpPr>
            <a:spLocks noGrp="1"/>
          </p:cNvSpPr>
          <p:nvPr>
            <p:ph sz="quarter" idx="12"/>
          </p:nvPr>
        </p:nvSpPr>
        <p:spPr>
          <a:xfrm>
            <a:off x="468313" y="1052736"/>
            <a:ext cx="3455987" cy="4897214"/>
          </a:xfrm>
          <a:prstGeom prst="rect">
            <a:avLst/>
          </a:prstGeom>
        </p:spPr>
        <p:txBody>
          <a:bodyPr lIns="0" tIns="0" rIns="0" bIns="0"/>
          <a:lstStyle>
            <a:lvl1pPr marL="360000" indent="-360000">
              <a:spcBef>
                <a:spcPts val="600"/>
              </a:spcBef>
              <a:buFontTx/>
              <a:buBlip>
                <a:blip r:embed="rId5"/>
              </a:buBlip>
              <a:defRPr sz="2000">
                <a:solidFill>
                  <a:schemeClr val="tx1"/>
                </a:solidFill>
                <a:latin typeface="+mn-lt"/>
                <a:ea typeface="Open Sans" pitchFamily="34" charset="0"/>
                <a:cs typeface="Open Sans" pitchFamily="34" charset="0"/>
              </a:defRPr>
            </a:lvl1pPr>
            <a:lvl2pPr marL="628650" indent="-270000">
              <a:spcBef>
                <a:spcPts val="600"/>
              </a:spcBef>
              <a:buFontTx/>
              <a:buBlip>
                <a:blip r:embed="rId6"/>
              </a:buBlip>
              <a:defRPr sz="1800"/>
            </a:lvl2pPr>
            <a:lvl3pPr marL="720000" indent="-270000">
              <a:spcBef>
                <a:spcPts val="600"/>
              </a:spcBef>
              <a:buFontTx/>
              <a:buBlip>
                <a:blip r:embed="rId7"/>
              </a:buBlip>
              <a:defRPr sz="1800"/>
            </a:lvl3pPr>
            <a:lvl4pPr marL="809625" indent="-180975">
              <a:spcBef>
                <a:spcPts val="600"/>
              </a:spcBef>
              <a:buFont typeface="Wingdings" pitchFamily="2" charset="2"/>
              <a:buChar char="§"/>
              <a:defRPr sz="1600"/>
            </a:lvl4pPr>
            <a:lvl5pPr marL="900000" indent="-180975">
              <a:spcBef>
                <a:spcPts val="600"/>
              </a:spcBef>
              <a:buFont typeface="Arial" pitchFamily="34" charset="0"/>
              <a:buChar char="•"/>
              <a:defRPr sz="160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0" name="Содержимое 13"/>
          <p:cNvSpPr>
            <a:spLocks noGrp="1"/>
          </p:cNvSpPr>
          <p:nvPr>
            <p:ph sz="quarter" idx="13"/>
          </p:nvPr>
        </p:nvSpPr>
        <p:spPr>
          <a:xfrm>
            <a:off x="4067944" y="260350"/>
            <a:ext cx="4607744" cy="5689600"/>
          </a:xfrm>
          <a:prstGeom prst="rect">
            <a:avLst/>
          </a:prstGeom>
        </p:spPr>
        <p:txBody>
          <a:bodyPr lIns="0" tIns="0" rIns="0" bIns="0"/>
          <a:lstStyle>
            <a:lvl1pPr marL="360000" indent="-360000">
              <a:spcBef>
                <a:spcPts val="600"/>
              </a:spcBef>
              <a:buFontTx/>
              <a:buBlip>
                <a:blip r:embed="rId5"/>
              </a:buBlip>
              <a:defRPr sz="2000">
                <a:solidFill>
                  <a:schemeClr val="tx1"/>
                </a:solidFill>
                <a:latin typeface="+mn-lt"/>
                <a:ea typeface="Open Sans" pitchFamily="34" charset="0"/>
                <a:cs typeface="Open Sans" pitchFamily="34" charset="0"/>
              </a:defRPr>
            </a:lvl1pPr>
            <a:lvl2pPr marL="628650" indent="-270000">
              <a:spcBef>
                <a:spcPts val="600"/>
              </a:spcBef>
              <a:buFontTx/>
              <a:buBlip>
                <a:blip r:embed="rId6"/>
              </a:buBlip>
              <a:defRPr sz="1800"/>
            </a:lvl2pPr>
            <a:lvl3pPr marL="720000" indent="-270000">
              <a:spcBef>
                <a:spcPts val="600"/>
              </a:spcBef>
              <a:buFontTx/>
              <a:buBlip>
                <a:blip r:embed="rId7"/>
              </a:buBlip>
              <a:defRPr sz="1800"/>
            </a:lvl3pPr>
            <a:lvl4pPr marL="809625" indent="-180975">
              <a:spcBef>
                <a:spcPts val="600"/>
              </a:spcBef>
              <a:buFont typeface="Wingdings" pitchFamily="2" charset="2"/>
              <a:buChar char="§"/>
              <a:defRPr sz="1600"/>
            </a:lvl4pPr>
            <a:lvl5pPr marL="900000" indent="-180975">
              <a:spcBef>
                <a:spcPts val="600"/>
              </a:spcBef>
              <a:buFont typeface="Arial" pitchFamily="34" charset="0"/>
              <a:buChar char="•"/>
              <a:defRPr sz="160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 (нумерация)">
    <p:bg>
      <p:bgPr>
        <a:blipFill dpi="0" rotWithShape="1">
          <a:blip r:embed="rId2" cstate="print">
            <a:alphaModFix amt="50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\\zrg01\home\maltceva\ЦИРКОН_презентация\Финал\Для презентации\Страница\Шапка вниз.png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6130925"/>
            <a:ext cx="9144000" cy="54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Номер слайда 10"/>
          <p:cNvSpPr txBox="1">
            <a:spLocks noChangeAspect="1"/>
          </p:cNvSpPr>
          <p:nvPr userDrawn="1"/>
        </p:nvSpPr>
        <p:spPr bwMode="auto">
          <a:xfrm>
            <a:off x="8478838" y="6183313"/>
            <a:ext cx="433387" cy="433387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defRPr/>
            </a:pPr>
            <a:fld id="{1F7A020B-7D3E-4E4D-9BF6-1BF9887BA855}" type="slidenum">
              <a:rPr lang="ru-RU" sz="1600" smtClean="0"/>
              <a:pPr algn="ctr">
                <a:defRPr/>
              </a:pPr>
              <a:t>‹#›</a:t>
            </a:fld>
            <a:endParaRPr lang="ru-RU" smtClean="0"/>
          </a:p>
        </p:txBody>
      </p:sp>
      <p:pic>
        <p:nvPicPr>
          <p:cNvPr id="7" name="Picture 6" descr="\\zrg01\home\maltceva\ЦИРКОН_презентация\Финал\Для презентации\Страница\Для номера страницы.png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8328025" y="6043613"/>
            <a:ext cx="719138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 descr="Z:\ZIRCON\ЦИРКОН_Реклама и PR\ФИРМЕННЫЙ СТИЛЬ\2012_Презентация ЦИРКОН (разработка)\Рисунки_для итоговой презентации\Значки новые\Белая стрелка в красном квадрате-01.png"/>
          <p:cNvPicPr>
            <a:picLocks noChangeAspect="1" noChangeArrowheads="1"/>
          </p:cNvPicPr>
          <p:nvPr userDrawn="1"/>
        </p:nvPicPr>
        <p:blipFill>
          <a:blip r:embed="rId5"/>
          <a:srcRect/>
          <a:stretch>
            <a:fillRect/>
          </a:stretch>
        </p:blipFill>
        <p:spPr bwMode="auto">
          <a:xfrm>
            <a:off x="250825" y="39688"/>
            <a:ext cx="819150" cy="129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Содержимое 2"/>
          <p:cNvSpPr>
            <a:spLocks noGrp="1"/>
          </p:cNvSpPr>
          <p:nvPr>
            <p:ph sz="half" idx="10"/>
          </p:nvPr>
        </p:nvSpPr>
        <p:spPr>
          <a:xfrm>
            <a:off x="468685" y="1052513"/>
            <a:ext cx="3455615" cy="489743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60000" indent="-360000">
              <a:spcBef>
                <a:spcPts val="600"/>
              </a:spcBef>
              <a:buClr>
                <a:srgbClr val="AC2E23"/>
              </a:buClr>
              <a:buFont typeface="+mj-lt"/>
              <a:buAutoNum type="arabicPeriod"/>
              <a:defRPr sz="2000">
                <a:solidFill>
                  <a:schemeClr val="tx1"/>
                </a:solidFill>
                <a:latin typeface="+mn-lt"/>
                <a:ea typeface="Open Sans" pitchFamily="34" charset="0"/>
                <a:cs typeface="Open Sans" pitchFamily="34" charset="0"/>
              </a:defRPr>
            </a:lvl1pPr>
            <a:lvl2pPr marL="628650" indent="-270000">
              <a:spcBef>
                <a:spcPts val="600"/>
              </a:spcBef>
              <a:buClr>
                <a:srgbClr val="C00000"/>
              </a:buClr>
              <a:buFont typeface="+mj-lt"/>
              <a:buAutoNum type="arabicParenR"/>
              <a:tabLst/>
              <a:defRPr sz="1800">
                <a:latin typeface="+mj-lt"/>
              </a:defRPr>
            </a:lvl2pPr>
            <a:lvl3pPr marL="809625" indent="-270000" defTabSz="808038">
              <a:spcBef>
                <a:spcPts val="600"/>
              </a:spcBef>
              <a:buClr>
                <a:srgbClr val="C00000"/>
              </a:buClr>
              <a:buFont typeface="+mj-lt"/>
              <a:buAutoNum type="alphaLcPeriod"/>
              <a:defRPr sz="1800">
                <a:latin typeface="+mj-lt"/>
              </a:defRPr>
            </a:lvl3pPr>
            <a:lvl4pPr marL="900000" indent="-180000">
              <a:spcBef>
                <a:spcPts val="600"/>
              </a:spcBef>
              <a:buFont typeface="+mj-lt"/>
              <a:buAutoNum type="alphaLcParenR"/>
              <a:tabLst>
                <a:tab pos="1616075" algn="l"/>
              </a:tabLst>
              <a:defRPr sz="1600">
                <a:latin typeface="+mj-lt"/>
              </a:defRPr>
            </a:lvl4pPr>
            <a:lvl5pPr marL="990600" indent="-180975">
              <a:spcBef>
                <a:spcPts val="600"/>
              </a:spcBef>
              <a:buFont typeface="+mj-lt"/>
              <a:buAutoNum type="romanLcPeriod"/>
              <a:tabLst/>
              <a:defRPr sz="1600"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4" name="Заголовок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3455615" cy="792163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361950" indent="0" algn="l">
              <a:defRPr sz="2000" b="0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10" name="Содержимое 2"/>
          <p:cNvSpPr>
            <a:spLocks noGrp="1"/>
          </p:cNvSpPr>
          <p:nvPr>
            <p:ph sz="half" idx="11"/>
          </p:nvPr>
        </p:nvSpPr>
        <p:spPr>
          <a:xfrm>
            <a:off x="4067944" y="260350"/>
            <a:ext cx="4607744" cy="568893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60000" indent="-360000">
              <a:spcBef>
                <a:spcPts val="600"/>
              </a:spcBef>
              <a:buClr>
                <a:srgbClr val="AC2E23"/>
              </a:buClr>
              <a:buFont typeface="+mj-lt"/>
              <a:buAutoNum type="arabicPeriod"/>
              <a:defRPr sz="2000">
                <a:solidFill>
                  <a:schemeClr val="tx1"/>
                </a:solidFill>
                <a:latin typeface="+mn-lt"/>
                <a:ea typeface="Open Sans" pitchFamily="34" charset="0"/>
                <a:cs typeface="Open Sans" pitchFamily="34" charset="0"/>
              </a:defRPr>
            </a:lvl1pPr>
            <a:lvl2pPr marL="628650" indent="-270000">
              <a:spcBef>
                <a:spcPts val="600"/>
              </a:spcBef>
              <a:buClr>
                <a:srgbClr val="C00000"/>
              </a:buClr>
              <a:buFont typeface="+mj-lt"/>
              <a:buAutoNum type="arabicParenR"/>
              <a:tabLst/>
              <a:defRPr sz="1800">
                <a:latin typeface="+mj-lt"/>
              </a:defRPr>
            </a:lvl2pPr>
            <a:lvl3pPr marL="809625" indent="-270000" defTabSz="808038">
              <a:spcBef>
                <a:spcPts val="600"/>
              </a:spcBef>
              <a:buClr>
                <a:srgbClr val="C00000"/>
              </a:buClr>
              <a:buFont typeface="+mj-lt"/>
              <a:buAutoNum type="alphaLcPeriod"/>
              <a:defRPr sz="1800">
                <a:latin typeface="+mj-lt"/>
              </a:defRPr>
            </a:lvl3pPr>
            <a:lvl4pPr marL="900000" indent="-180000">
              <a:spcBef>
                <a:spcPts val="600"/>
              </a:spcBef>
              <a:buFont typeface="+mj-lt"/>
              <a:buAutoNum type="alphaLcParenR"/>
              <a:tabLst>
                <a:tab pos="1616075" algn="l"/>
              </a:tabLst>
              <a:defRPr sz="1600">
                <a:latin typeface="+mj-lt"/>
              </a:defRPr>
            </a:lvl4pPr>
            <a:lvl5pPr marL="990600" indent="-180975">
              <a:spcBef>
                <a:spcPts val="600"/>
              </a:spcBef>
              <a:buFont typeface="+mj-lt"/>
              <a:buAutoNum type="romanLcPeriod"/>
              <a:tabLst/>
              <a:defRPr sz="1600"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\\zrg01\home\maltceva\ЦИРКОН_презентация\Финал\Для презентации\Страница\Красная полоса.png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446088" y="836613"/>
            <a:ext cx="8697912" cy="20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Номер слайда 10"/>
          <p:cNvSpPr txBox="1">
            <a:spLocks noChangeAspect="1"/>
          </p:cNvSpPr>
          <p:nvPr userDrawn="1"/>
        </p:nvSpPr>
        <p:spPr bwMode="auto">
          <a:xfrm>
            <a:off x="8478838" y="6183313"/>
            <a:ext cx="433387" cy="433387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defRPr/>
            </a:pPr>
            <a:fld id="{FAA39A4A-D80D-450C-8E5F-0437B020804A}" type="slidenum">
              <a:rPr lang="ru-RU" sz="1600" smtClean="0"/>
              <a:pPr algn="ctr">
                <a:defRPr/>
              </a:pPr>
              <a:t>‹#›</a:t>
            </a:fld>
            <a:endParaRPr lang="ru-RU" smtClean="0"/>
          </a:p>
        </p:txBody>
      </p:sp>
      <p:pic>
        <p:nvPicPr>
          <p:cNvPr id="6" name="Picture 6" descr="\\zrg01\home\maltceva\ЦИРКОН_презентация\Финал\Для презентации\Страница\Для номера страницы.png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8328025" y="6043613"/>
            <a:ext cx="719138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 descr="Z:\ZIRCON\ЦИРКОН_Реклама и PR\ФИРМЕННЫЙ СТИЛЬ\2012_Презентация ЦИРКОН (разработка)\Рисунки_для итоговой презентации\Значки новые\Белая стрелка в красном квадрате-01.png"/>
          <p:cNvPicPr>
            <a:picLocks noChangeAspect="1" noChangeArrowheads="1"/>
          </p:cNvPicPr>
          <p:nvPr userDrawn="1"/>
        </p:nvPicPr>
        <p:blipFill>
          <a:blip r:embed="rId5"/>
          <a:srcRect/>
          <a:stretch>
            <a:fillRect/>
          </a:stretch>
        </p:blipFill>
        <p:spPr bwMode="auto">
          <a:xfrm>
            <a:off x="241300" y="-223838"/>
            <a:ext cx="819150" cy="1295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Заголовок 36"/>
          <p:cNvSpPr>
            <a:spLocks noGrp="1"/>
          </p:cNvSpPr>
          <p:nvPr>
            <p:ph type="title"/>
          </p:nvPr>
        </p:nvSpPr>
        <p:spPr>
          <a:xfrm>
            <a:off x="827584" y="0"/>
            <a:ext cx="7848104" cy="765175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Заключительный слайд">
    <p:bg>
      <p:bgPr>
        <a:blipFill dpi="0" rotWithShape="1">
          <a:blip r:embed="rId2" cstate="print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\\zrg01\home\maltceva\ЦИРКОН_презентация\Финал\Для презентации\Обложка\Белый фон для заголовка.png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1187450" y="1773238"/>
            <a:ext cx="6948488" cy="223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5" descr="\\zrg01\home\maltceva\ЦИРКОН_презентация\Финал\Для презентации\Обложка\Красный фон для заголовка.png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1187450" y="3789363"/>
            <a:ext cx="69500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>
            <a:spLocks noChangeArrowheads="1"/>
          </p:cNvSpPr>
          <p:nvPr userDrawn="1"/>
        </p:nvSpPr>
        <p:spPr bwMode="auto">
          <a:xfrm>
            <a:off x="1331913" y="1852613"/>
            <a:ext cx="6696075" cy="523875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defRPr/>
            </a:pPr>
            <a:r>
              <a:rPr lang="ru-RU" sz="2800" smtClean="0">
                <a:solidFill>
                  <a:srgbClr val="6F2700"/>
                </a:solidFill>
                <a:latin typeface="Open Sans"/>
                <a:ea typeface="Open Sans"/>
                <a:cs typeface="Open Sans"/>
              </a:rPr>
              <a:t>Благодарим за внимание!</a:t>
            </a:r>
          </a:p>
        </p:txBody>
      </p:sp>
      <p:sp>
        <p:nvSpPr>
          <p:cNvPr id="5" name="TextBox 4"/>
          <p:cNvSpPr txBox="1">
            <a:spLocks noChangeArrowheads="1"/>
          </p:cNvSpPr>
          <p:nvPr userDrawn="1"/>
        </p:nvSpPr>
        <p:spPr bwMode="auto">
          <a:xfrm>
            <a:off x="1331913" y="2286000"/>
            <a:ext cx="6696075" cy="1508125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defRPr/>
            </a:pPr>
            <a:r>
              <a:rPr lang="ru-RU" sz="2000" smtClean="0">
                <a:solidFill>
                  <a:srgbClr val="C00000"/>
                </a:solidFill>
                <a:latin typeface="Open Sans"/>
                <a:ea typeface="Open Sans"/>
                <a:cs typeface="Open Sans"/>
              </a:rPr>
              <a:t>Исследовательская группа ЦИРКОН</a:t>
            </a:r>
          </a:p>
          <a:p>
            <a:pPr algn="ctr">
              <a:defRPr/>
            </a:pPr>
            <a:r>
              <a:rPr lang="en-US" smtClean="0">
                <a:hlinkClick r:id="rId5"/>
              </a:rPr>
              <a:t>www.zircon.ru</a:t>
            </a:r>
            <a:r>
              <a:rPr lang="en-US" smtClean="0"/>
              <a:t>, </a:t>
            </a:r>
            <a:endParaRPr lang="ru-RU" smtClean="0"/>
          </a:p>
          <a:p>
            <a:pPr algn="ctr">
              <a:defRPr/>
            </a:pPr>
            <a:r>
              <a:rPr lang="en-US" smtClean="0"/>
              <a:t>e-mail: </a:t>
            </a:r>
            <a:r>
              <a:rPr lang="en-US" smtClean="0">
                <a:hlinkClick r:id="rId6"/>
              </a:rPr>
              <a:t>info@zircon.ru</a:t>
            </a:r>
            <a:r>
              <a:rPr lang="ru-RU" smtClean="0"/>
              <a:t> </a:t>
            </a:r>
          </a:p>
          <a:p>
            <a:pPr algn="ctr">
              <a:defRPr/>
            </a:pPr>
            <a:r>
              <a:rPr lang="en-US" smtClean="0"/>
              <a:t>Skype: zircon.r.g.</a:t>
            </a:r>
            <a:endParaRPr lang="ru-RU" smtClean="0"/>
          </a:p>
          <a:p>
            <a:pPr algn="ctr">
              <a:defRPr/>
            </a:pPr>
            <a:r>
              <a:rPr lang="ru-RU" smtClean="0">
                <a:ea typeface="Open Sans"/>
                <a:cs typeface="Open Sans"/>
              </a:rPr>
              <a:t>8(495)621-34-15, </a:t>
            </a:r>
            <a:r>
              <a:rPr lang="ru-RU" smtClean="0"/>
              <a:t>628-51-67 </a:t>
            </a:r>
            <a:endParaRPr lang="ru-RU" smtClean="0">
              <a:ea typeface="Open Sans"/>
              <a:cs typeface="Open Sans"/>
            </a:endParaRPr>
          </a:p>
        </p:txBody>
      </p:sp>
      <p:pic>
        <p:nvPicPr>
          <p:cNvPr id="6" name="Picture 3" descr="Z:\ZIRCON\ЦИРКОН_Реклама и PR\ФИРМЕННЫЙ СТИЛЬ\2012_Презентация ЦИРКОН (разработка)\Рисунки_для итоговой презентации\Обложка\Логотип.png"/>
          <p:cNvPicPr>
            <a:picLocks noChangeAspect="1" noChangeArrowheads="1"/>
          </p:cNvPicPr>
          <p:nvPr userDrawn="1"/>
        </p:nvPicPr>
        <p:blipFill>
          <a:blip r:embed="rId7"/>
          <a:srcRect/>
          <a:stretch>
            <a:fillRect/>
          </a:stretch>
        </p:blipFill>
        <p:spPr bwMode="auto">
          <a:xfrm>
            <a:off x="8326438" y="6043613"/>
            <a:ext cx="71755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bg>
      <p:bgPr>
        <a:blipFill dpi="0" rotWithShape="1">
          <a:blip r:embed="rId2" cstate="print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\\zrg01\home\maltceva\ЦИРКОН_презентация\Финал\Для презентации\Обложка\Белый фон для заголовка.png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2051050" y="2411413"/>
            <a:ext cx="7092950" cy="173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Номер слайда 10"/>
          <p:cNvSpPr txBox="1">
            <a:spLocks noChangeAspect="1"/>
          </p:cNvSpPr>
          <p:nvPr userDrawn="1"/>
        </p:nvSpPr>
        <p:spPr bwMode="auto">
          <a:xfrm>
            <a:off x="8478838" y="6183313"/>
            <a:ext cx="433387" cy="433387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defRPr/>
            </a:pPr>
            <a:fld id="{9FAB063B-58DA-4455-8654-CD6795AE0DE2}" type="slidenum">
              <a:rPr lang="ru-RU" sz="1600" smtClean="0"/>
              <a:pPr algn="ctr">
                <a:defRPr/>
              </a:pPr>
              <a:t>‹#›</a:t>
            </a:fld>
            <a:endParaRPr lang="ru-RU" smtClean="0"/>
          </a:p>
        </p:txBody>
      </p:sp>
      <p:pic>
        <p:nvPicPr>
          <p:cNvPr id="6" name="Picture 5" descr="\\zrg01\home\maltceva\ЦИРКОН_презентация\Финал\Для презентации\Красный фон для заголовка.png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2051050" y="3548063"/>
            <a:ext cx="7092950" cy="60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\\zrg01\home\maltceva\ЦИРКОН_презентация\Финал\Для презентации\Страница\Для номера страницы.png"/>
          <p:cNvPicPr>
            <a:picLocks noChangeAspect="1" noChangeArrowheads="1"/>
          </p:cNvPicPr>
          <p:nvPr userDrawn="1"/>
        </p:nvPicPr>
        <p:blipFill>
          <a:blip r:embed="rId5"/>
          <a:srcRect/>
          <a:stretch>
            <a:fillRect/>
          </a:stretch>
        </p:blipFill>
        <p:spPr bwMode="auto">
          <a:xfrm>
            <a:off x="8328025" y="6043613"/>
            <a:ext cx="719138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 descr="Z:\ZIRCON\ЦИРКОН_Реклама и PR\ФИРМЕННЫЙ СТИЛЬ\2012_Презентация ЦИРКОН (разработка)\Рисунки_для итоговой презентации\Значки новые\Белая стрелка в красном квадрате-01.png"/>
          <p:cNvPicPr>
            <a:picLocks noChangeAspect="1" noChangeArrowheads="1"/>
          </p:cNvPicPr>
          <p:nvPr userDrawn="1"/>
        </p:nvPicPr>
        <p:blipFill>
          <a:blip r:embed="rId6"/>
          <a:srcRect/>
          <a:stretch>
            <a:fillRect/>
          </a:stretch>
        </p:blipFill>
        <p:spPr bwMode="auto">
          <a:xfrm>
            <a:off x="1816100" y="2349500"/>
            <a:ext cx="889000" cy="140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Текст 39"/>
          <p:cNvSpPr>
            <a:spLocks noGrp="1"/>
          </p:cNvSpPr>
          <p:nvPr>
            <p:ph type="body" sz="quarter" idx="22"/>
          </p:nvPr>
        </p:nvSpPr>
        <p:spPr>
          <a:xfrm>
            <a:off x="2484437" y="2565400"/>
            <a:ext cx="6480175" cy="864096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buNone/>
              <a:defRPr sz="2800" baseline="0">
                <a:solidFill>
                  <a:srgbClr val="6F2700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Текст 39"/>
          <p:cNvSpPr>
            <a:spLocks noGrp="1"/>
          </p:cNvSpPr>
          <p:nvPr>
            <p:ph type="body" sz="quarter" idx="16"/>
          </p:nvPr>
        </p:nvSpPr>
        <p:spPr>
          <a:xfrm>
            <a:off x="2484438" y="3644900"/>
            <a:ext cx="6480175" cy="431800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buNone/>
              <a:defRPr sz="2000" baseline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главление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\\zrg01\home\maltceva\ЦИРКОН_презентация\Финал\Для презентации\Страница\Красная полоса.png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446088" y="836613"/>
            <a:ext cx="8697912" cy="20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\\zrg01\home\maltceva\ЦИРКОН_презентация\Финал\Для презентации\Страница\Шапка вниз.png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0" y="6130925"/>
            <a:ext cx="9144000" cy="54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Номер слайда 10"/>
          <p:cNvSpPr txBox="1">
            <a:spLocks noChangeAspect="1"/>
          </p:cNvSpPr>
          <p:nvPr userDrawn="1"/>
        </p:nvSpPr>
        <p:spPr bwMode="auto">
          <a:xfrm>
            <a:off x="8478838" y="6183313"/>
            <a:ext cx="433387" cy="433387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defRPr/>
            </a:pPr>
            <a:fld id="{D7B1350E-967B-4665-9C43-30E0995207E5}" type="slidenum">
              <a:rPr lang="ru-RU" sz="1600" smtClean="0"/>
              <a:pPr algn="ctr">
                <a:defRPr/>
              </a:pPr>
              <a:t>‹#›</a:t>
            </a:fld>
            <a:endParaRPr lang="ru-RU" smtClean="0"/>
          </a:p>
        </p:txBody>
      </p:sp>
      <p:pic>
        <p:nvPicPr>
          <p:cNvPr id="8" name="Picture 6" descr="\\zrg01\home\maltceva\ЦИРКОН_презентация\Финал\Для презентации\Страница\Для номера страницы.png"/>
          <p:cNvPicPr>
            <a:picLocks noChangeAspect="1" noChangeArrowheads="1"/>
          </p:cNvPicPr>
          <p:nvPr userDrawn="1"/>
        </p:nvPicPr>
        <p:blipFill>
          <a:blip r:embed="rId5"/>
          <a:srcRect/>
          <a:stretch>
            <a:fillRect/>
          </a:stretch>
        </p:blipFill>
        <p:spPr bwMode="auto">
          <a:xfrm>
            <a:off x="8328025" y="6043613"/>
            <a:ext cx="719138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3" descr="Z:\ZIRCON\ЦИРКОН_Реклама и PR\ФИРМЕННЫЙ СТИЛЬ\2012_Презентация ЦИРКОН (разработка)\Рисунки_для итоговой презентации\Значки новые\Белая стрелка в красном квадрате-01.png"/>
          <p:cNvPicPr>
            <a:picLocks noChangeAspect="1" noChangeArrowheads="1"/>
          </p:cNvPicPr>
          <p:nvPr userDrawn="1"/>
        </p:nvPicPr>
        <p:blipFill>
          <a:blip r:embed="rId6"/>
          <a:srcRect/>
          <a:stretch>
            <a:fillRect/>
          </a:stretch>
        </p:blipFill>
        <p:spPr bwMode="auto">
          <a:xfrm>
            <a:off x="241300" y="-223838"/>
            <a:ext cx="819150" cy="1295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Содержимое 2"/>
          <p:cNvSpPr>
            <a:spLocks noGrp="1"/>
          </p:cNvSpPr>
          <p:nvPr>
            <p:ph sz="half" idx="1"/>
          </p:nvPr>
        </p:nvSpPr>
        <p:spPr>
          <a:xfrm>
            <a:off x="468313" y="1125538"/>
            <a:ext cx="7560071" cy="482374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61950" indent="-361950">
              <a:spcBef>
                <a:spcPts val="800"/>
              </a:spcBef>
              <a:buClr>
                <a:srgbClr val="C00000"/>
              </a:buClr>
              <a:buFont typeface="+mj-lt"/>
              <a:buAutoNum type="arabicPeriod"/>
              <a:defRPr sz="1800">
                <a:solidFill>
                  <a:schemeClr val="tx1"/>
                </a:solidFill>
                <a:latin typeface="+mn-lt"/>
                <a:ea typeface="Open Sans" pitchFamily="34" charset="0"/>
                <a:cs typeface="Open Sans" pitchFamily="34" charset="0"/>
              </a:defRPr>
            </a:lvl1pPr>
            <a:lvl2pPr marL="628650" indent="-266700">
              <a:spcBef>
                <a:spcPts val="800"/>
              </a:spcBef>
              <a:buClr>
                <a:srgbClr val="C00000"/>
              </a:buClr>
              <a:buFont typeface="+mj-lt"/>
              <a:buAutoNum type="arabicPeriod"/>
              <a:tabLst/>
              <a:defRPr sz="1600">
                <a:latin typeface="+mn-lt"/>
              </a:defRPr>
            </a:lvl2pPr>
            <a:lvl3pPr marL="895350" indent="-266700" defTabSz="808038">
              <a:spcBef>
                <a:spcPts val="800"/>
              </a:spcBef>
              <a:buClr>
                <a:srgbClr val="C00000"/>
              </a:buClr>
              <a:buFont typeface="+mj-lt"/>
              <a:buAutoNum type="arabicPeriod"/>
              <a:defRPr sz="1600" i="1">
                <a:latin typeface="+mn-lt"/>
              </a:defRPr>
            </a:lvl3pPr>
            <a:lvl4pPr marL="900000" indent="-180975">
              <a:spcBef>
                <a:spcPts val="600"/>
              </a:spcBef>
              <a:buFont typeface="+mj-lt"/>
              <a:buAutoNum type="alphaLcParenR"/>
              <a:tabLst>
                <a:tab pos="1616075" algn="l"/>
              </a:tabLst>
              <a:defRPr sz="1600">
                <a:latin typeface="+mj-lt"/>
              </a:defRPr>
            </a:lvl4pPr>
            <a:lvl5pPr marL="1080000" indent="-179388">
              <a:spcBef>
                <a:spcPts val="600"/>
              </a:spcBef>
              <a:buFont typeface="+mj-lt"/>
              <a:buAutoNum type="romanLcPeriod"/>
              <a:tabLst/>
              <a:defRPr sz="1600"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</p:txBody>
      </p:sp>
      <p:sp>
        <p:nvSpPr>
          <p:cNvPr id="10" name="Заголовок 36"/>
          <p:cNvSpPr>
            <a:spLocks noGrp="1"/>
          </p:cNvSpPr>
          <p:nvPr>
            <p:ph type="title"/>
          </p:nvPr>
        </p:nvSpPr>
        <p:spPr>
          <a:xfrm>
            <a:off x="827584" y="0"/>
            <a:ext cx="7848104" cy="765175"/>
          </a:xfrm>
          <a:prstGeom prst="rect">
            <a:avLst/>
          </a:prstGeom>
        </p:spPr>
        <p:txBody>
          <a:bodyPr anchor="ctr"/>
          <a:lstStyle>
            <a:lvl1pPr algn="l">
              <a:defRPr baseline="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2" name="Текст 31"/>
          <p:cNvSpPr>
            <a:spLocks noGrp="1"/>
          </p:cNvSpPr>
          <p:nvPr>
            <p:ph type="body" sz="quarter" idx="11"/>
          </p:nvPr>
        </p:nvSpPr>
        <p:spPr>
          <a:xfrm>
            <a:off x="8132894" y="1155375"/>
            <a:ext cx="554220" cy="4793905"/>
          </a:xfrm>
          <a:prstGeom prst="rect">
            <a:avLst/>
          </a:prstGeom>
        </p:spPr>
        <p:txBody>
          <a:bodyPr lIns="0" tIns="0" rIns="90000" bIns="0">
            <a:normAutofit/>
          </a:bodyPr>
          <a:lstStyle>
            <a:lvl1pPr algn="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  <a:defRPr sz="1600">
                <a:solidFill>
                  <a:srgbClr val="AC2E23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 (без подзголовков)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\\zrg01\home\maltceva\ЦИРКОН_презентация\Финал\Для презентации\Страница\Красная полоса.png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446088" y="836613"/>
            <a:ext cx="8697912" cy="20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Номер слайда 10"/>
          <p:cNvSpPr txBox="1">
            <a:spLocks noChangeAspect="1"/>
          </p:cNvSpPr>
          <p:nvPr userDrawn="1"/>
        </p:nvSpPr>
        <p:spPr bwMode="auto">
          <a:xfrm>
            <a:off x="8478838" y="6183313"/>
            <a:ext cx="433387" cy="433387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defRPr/>
            </a:pPr>
            <a:fld id="{0E1D22CB-CC5C-4123-8D4B-A629504AC8E6}" type="slidenum">
              <a:rPr lang="ru-RU" sz="1600" smtClean="0"/>
              <a:pPr algn="ctr">
                <a:defRPr/>
              </a:pPr>
              <a:t>‹#›</a:t>
            </a:fld>
            <a:endParaRPr lang="ru-RU" smtClean="0"/>
          </a:p>
        </p:txBody>
      </p:sp>
      <p:pic>
        <p:nvPicPr>
          <p:cNvPr id="7" name="Picture 6" descr="\\zrg01\home\maltceva\ЦИРКОН_презентация\Финал\Для презентации\Страница\Для номера страницы.png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8328025" y="6043613"/>
            <a:ext cx="719138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 descr="Z:\ZIRCON\ЦИРКОН_Реклама и PR\ФИРМЕННЫЙ СТИЛЬ\2012_Презентация ЦИРКОН (разработка)\Рисунки_для итоговой презентации\Значки новые\Белая стрелка в красном квадрате-01.png"/>
          <p:cNvPicPr>
            <a:picLocks noChangeAspect="1" noChangeArrowheads="1"/>
          </p:cNvPicPr>
          <p:nvPr userDrawn="1"/>
        </p:nvPicPr>
        <p:blipFill>
          <a:blip r:embed="rId5"/>
          <a:srcRect/>
          <a:stretch>
            <a:fillRect/>
          </a:stretch>
        </p:blipFill>
        <p:spPr bwMode="auto">
          <a:xfrm>
            <a:off x="241300" y="-223838"/>
            <a:ext cx="819150" cy="1295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Содержимое 2"/>
          <p:cNvSpPr>
            <a:spLocks noGrp="1"/>
          </p:cNvSpPr>
          <p:nvPr>
            <p:ph sz="half" idx="1"/>
          </p:nvPr>
        </p:nvSpPr>
        <p:spPr>
          <a:xfrm>
            <a:off x="468313" y="1125538"/>
            <a:ext cx="8207376" cy="482374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60000" indent="-360000">
              <a:spcBef>
                <a:spcPts val="600"/>
              </a:spcBef>
              <a:buClr>
                <a:srgbClr val="C00000"/>
              </a:buClr>
              <a:buFont typeface="+mj-lt"/>
              <a:buAutoNum type="arabicPeriod"/>
              <a:defRPr sz="2000">
                <a:solidFill>
                  <a:schemeClr val="tx1"/>
                </a:solidFill>
                <a:latin typeface="+mn-lt"/>
                <a:ea typeface="Open Sans" pitchFamily="34" charset="0"/>
                <a:cs typeface="Open Sans" pitchFamily="34" charset="0"/>
              </a:defRPr>
            </a:lvl1pPr>
            <a:lvl2pPr marL="630000" indent="-270000">
              <a:spcBef>
                <a:spcPts val="600"/>
              </a:spcBef>
              <a:buClr>
                <a:srgbClr val="C00000"/>
              </a:buClr>
              <a:buFont typeface="+mj-lt"/>
              <a:buAutoNum type="arabicParenR"/>
              <a:tabLst/>
              <a:defRPr sz="1800">
                <a:latin typeface="+mj-lt"/>
              </a:defRPr>
            </a:lvl2pPr>
            <a:lvl3pPr marL="810000" indent="-270000" defTabSz="808038">
              <a:spcBef>
                <a:spcPts val="600"/>
              </a:spcBef>
              <a:buClr>
                <a:srgbClr val="C00000"/>
              </a:buClr>
              <a:buFont typeface="+mj-lt"/>
              <a:buAutoNum type="alphaLcPeriod"/>
              <a:defRPr sz="1800">
                <a:latin typeface="+mj-lt"/>
              </a:defRPr>
            </a:lvl3pPr>
            <a:lvl4pPr marL="990600" indent="-270000">
              <a:spcBef>
                <a:spcPts val="600"/>
              </a:spcBef>
              <a:buFont typeface="+mj-lt"/>
              <a:buAutoNum type="alphaLcParenR"/>
              <a:tabLst>
                <a:tab pos="1616075" algn="l"/>
              </a:tabLst>
              <a:defRPr sz="1600">
                <a:latin typeface="+mj-lt"/>
              </a:defRPr>
            </a:lvl4pPr>
            <a:lvl5pPr marL="1079500" indent="-179388">
              <a:spcBef>
                <a:spcPts val="600"/>
              </a:spcBef>
              <a:buFont typeface="+mj-lt"/>
              <a:buAutoNum type="romanLcPeriod"/>
              <a:tabLst/>
              <a:defRPr sz="1600"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0" name="Заголовок 36"/>
          <p:cNvSpPr>
            <a:spLocks noGrp="1"/>
          </p:cNvSpPr>
          <p:nvPr>
            <p:ph type="title"/>
          </p:nvPr>
        </p:nvSpPr>
        <p:spPr>
          <a:xfrm>
            <a:off x="827584" y="0"/>
            <a:ext cx="7848104" cy="765175"/>
          </a:xfrm>
          <a:prstGeom prst="rect">
            <a:avLst/>
          </a:prstGeom>
        </p:spPr>
        <p:txBody>
          <a:bodyPr anchor="ctr"/>
          <a:lstStyle>
            <a:lvl1pPr algn="l">
              <a:defRPr baseline="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 (с подзаголовками, маркеры)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\\zrg01\home\maltceva\ЦИРКОН_презентация\Финал\Для презентации\Страница\Красная полоса.png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446088" y="836613"/>
            <a:ext cx="8697912" cy="207962"/>
          </a:xfrm>
          <a:prstGeom prst="rect">
            <a:avLst/>
          </a:prstGeom>
          <a:solidFill>
            <a:srgbClr val="AC2E23"/>
          </a:solidFill>
          <a:ln w="9525">
            <a:noFill/>
            <a:miter lim="800000"/>
            <a:headEnd/>
            <a:tailEnd/>
          </a:ln>
        </p:spPr>
      </p:pic>
      <p:sp>
        <p:nvSpPr>
          <p:cNvPr id="6" name="Номер слайда 10"/>
          <p:cNvSpPr txBox="1">
            <a:spLocks noChangeAspect="1"/>
          </p:cNvSpPr>
          <p:nvPr userDrawn="1"/>
        </p:nvSpPr>
        <p:spPr bwMode="auto">
          <a:xfrm>
            <a:off x="8478838" y="6183313"/>
            <a:ext cx="433387" cy="433387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defRPr/>
            </a:pPr>
            <a:fld id="{33FDE72D-294F-402E-B3D8-A91C092F8EE5}" type="slidenum">
              <a:rPr lang="ru-RU" sz="1600" smtClean="0"/>
              <a:pPr algn="ctr">
                <a:defRPr/>
              </a:pPr>
              <a:t>‹#›</a:t>
            </a:fld>
            <a:endParaRPr lang="ru-RU" smtClean="0"/>
          </a:p>
        </p:txBody>
      </p:sp>
      <p:pic>
        <p:nvPicPr>
          <p:cNvPr id="7" name="Picture 6" descr="\\zrg01\home\maltceva\ЦИРКОН_презентация\Финал\Для презентации\Страница\Для номера страницы.png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8383588" y="6097588"/>
            <a:ext cx="617537" cy="617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 descr="Z:\ZIRCON\ЦИРКОН_Реклама и PR\ФИРМЕННЫЙ СТИЛЬ\2012_Презентация ЦИРКОН (разработка)\Рисунки_для итоговой презентации\Значки новые\Белая стрелка в красном квадрате-01.png"/>
          <p:cNvPicPr>
            <a:picLocks noChangeAspect="1" noChangeArrowheads="1"/>
          </p:cNvPicPr>
          <p:nvPr userDrawn="1"/>
        </p:nvPicPr>
        <p:blipFill>
          <a:blip r:embed="rId5"/>
          <a:srcRect/>
          <a:stretch>
            <a:fillRect/>
          </a:stretch>
        </p:blipFill>
        <p:spPr bwMode="auto">
          <a:xfrm>
            <a:off x="241300" y="-223838"/>
            <a:ext cx="819150" cy="1295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" name="Содержимое 35"/>
          <p:cNvSpPr>
            <a:spLocks noGrp="1"/>
          </p:cNvSpPr>
          <p:nvPr>
            <p:ph sz="quarter" idx="11"/>
          </p:nvPr>
        </p:nvSpPr>
        <p:spPr>
          <a:xfrm>
            <a:off x="467545" y="1124744"/>
            <a:ext cx="8208143" cy="4823742"/>
          </a:xfrm>
          <a:prstGeom prst="rect">
            <a:avLst/>
          </a:prstGeom>
        </p:spPr>
        <p:txBody>
          <a:bodyPr lIns="0" tIns="0" rIns="0" bIns="0"/>
          <a:lstStyle>
            <a:lvl1pPr marL="360000" indent="-360000">
              <a:spcBef>
                <a:spcPts val="600"/>
              </a:spcBef>
              <a:buFontTx/>
              <a:buBlip>
                <a:blip r:embed="rId6"/>
              </a:buBlip>
              <a:defRPr sz="2000">
                <a:solidFill>
                  <a:srgbClr val="6F2700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1pPr>
            <a:lvl2pPr marL="630000" indent="-270000">
              <a:spcBef>
                <a:spcPts val="600"/>
              </a:spcBef>
              <a:buFontTx/>
              <a:buBlip>
                <a:blip r:embed="rId7"/>
              </a:buBlip>
              <a:defRPr sz="1800">
                <a:solidFill>
                  <a:schemeClr val="tx1"/>
                </a:solidFill>
                <a:latin typeface="+mj-lt"/>
              </a:defRPr>
            </a:lvl2pPr>
            <a:lvl3pPr marL="720000" indent="-270000">
              <a:spcBef>
                <a:spcPts val="600"/>
              </a:spcBef>
              <a:buFontTx/>
              <a:buBlip>
                <a:blip r:embed="rId8"/>
              </a:buBlip>
              <a:defRPr sz="1800"/>
            </a:lvl3pPr>
            <a:lvl4pPr marL="810000" indent="-180000">
              <a:spcBef>
                <a:spcPts val="600"/>
              </a:spcBef>
              <a:buFont typeface="Wingdings" pitchFamily="2" charset="2"/>
              <a:buChar char="§"/>
              <a:defRPr sz="1600"/>
            </a:lvl4pPr>
            <a:lvl5pPr marL="900000" indent="-180000">
              <a:spcBef>
                <a:spcPts val="600"/>
              </a:spcBef>
              <a:buFont typeface="Arial" pitchFamily="34" charset="0"/>
              <a:buChar char="•"/>
              <a:defRPr sz="160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37" name="Заголовок 36"/>
          <p:cNvSpPr>
            <a:spLocks noGrp="1"/>
          </p:cNvSpPr>
          <p:nvPr>
            <p:ph type="title"/>
          </p:nvPr>
        </p:nvSpPr>
        <p:spPr>
          <a:xfrm>
            <a:off x="827584" y="0"/>
            <a:ext cx="7848104" cy="765175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 (с подзаголовками, нумерация)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\\zrg01\home\maltceva\ЦИРКОН_презентация\Финал\Для презентации\Страница\Красная полоса.png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446088" y="836613"/>
            <a:ext cx="8697912" cy="20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\\zrg01\home\maltceva\ЦИРКОН_презентация\Финал\Для презентации\Страница\Шапка вниз.png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0" y="6130925"/>
            <a:ext cx="9144000" cy="54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Номер слайда 10"/>
          <p:cNvSpPr txBox="1">
            <a:spLocks noChangeAspect="1"/>
          </p:cNvSpPr>
          <p:nvPr userDrawn="1"/>
        </p:nvSpPr>
        <p:spPr bwMode="auto">
          <a:xfrm>
            <a:off x="8478838" y="6183313"/>
            <a:ext cx="433387" cy="433387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defRPr/>
            </a:pPr>
            <a:fld id="{22936654-8D50-428D-8903-5EB24CA35CDB}" type="slidenum">
              <a:rPr lang="ru-RU" sz="1600" smtClean="0"/>
              <a:pPr algn="ctr">
                <a:defRPr/>
              </a:pPr>
              <a:t>‹#›</a:t>
            </a:fld>
            <a:endParaRPr lang="ru-RU" smtClean="0"/>
          </a:p>
        </p:txBody>
      </p:sp>
      <p:pic>
        <p:nvPicPr>
          <p:cNvPr id="7" name="Picture 6" descr="\\zrg01\home\maltceva\ЦИРКОН_презентация\Финал\Для презентации\Страница\Для номера страницы.png"/>
          <p:cNvPicPr>
            <a:picLocks noChangeAspect="1" noChangeArrowheads="1"/>
          </p:cNvPicPr>
          <p:nvPr userDrawn="1"/>
        </p:nvPicPr>
        <p:blipFill>
          <a:blip r:embed="rId5"/>
          <a:srcRect/>
          <a:stretch>
            <a:fillRect/>
          </a:stretch>
        </p:blipFill>
        <p:spPr bwMode="auto">
          <a:xfrm>
            <a:off x="8328025" y="6043613"/>
            <a:ext cx="719138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 descr="Z:\ZIRCON\ЦИРКОН_Реклама и PR\ФИРМЕННЫЙ СТИЛЬ\2012_Презентация ЦИРКОН (разработка)\Рисунки_для итоговой презентации\Значки новые\Белая стрелка в красном квадрате-01.png"/>
          <p:cNvPicPr>
            <a:picLocks noChangeAspect="1" noChangeArrowheads="1"/>
          </p:cNvPicPr>
          <p:nvPr userDrawn="1"/>
        </p:nvPicPr>
        <p:blipFill>
          <a:blip r:embed="rId6"/>
          <a:srcRect/>
          <a:stretch>
            <a:fillRect/>
          </a:stretch>
        </p:blipFill>
        <p:spPr bwMode="auto">
          <a:xfrm>
            <a:off x="241300" y="-223838"/>
            <a:ext cx="819150" cy="1295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Содержимое 2"/>
          <p:cNvSpPr>
            <a:spLocks noGrp="1"/>
          </p:cNvSpPr>
          <p:nvPr>
            <p:ph sz="half" idx="1"/>
          </p:nvPr>
        </p:nvSpPr>
        <p:spPr>
          <a:xfrm>
            <a:off x="468313" y="1125538"/>
            <a:ext cx="8207376" cy="482374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60000" indent="-360000">
              <a:spcBef>
                <a:spcPts val="600"/>
              </a:spcBef>
              <a:buClrTx/>
              <a:buFont typeface="+mj-lt"/>
              <a:buAutoNum type="arabicPeriod"/>
              <a:defRPr sz="2000">
                <a:solidFill>
                  <a:srgbClr val="6F2700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1pPr>
            <a:lvl2pPr marL="628650" indent="-269875">
              <a:spcBef>
                <a:spcPts val="600"/>
              </a:spcBef>
              <a:buClr>
                <a:srgbClr val="C00000"/>
              </a:buClr>
              <a:buFont typeface="+mj-lt"/>
              <a:buAutoNum type="arabicParenR"/>
              <a:tabLst/>
              <a:defRPr sz="2000">
                <a:latin typeface="+mj-lt"/>
              </a:defRPr>
            </a:lvl2pPr>
            <a:lvl3pPr marL="809625" indent="-270000" defTabSz="808038">
              <a:spcBef>
                <a:spcPts val="600"/>
              </a:spcBef>
              <a:buClr>
                <a:srgbClr val="C00000"/>
              </a:buClr>
              <a:buFont typeface="+mj-lt"/>
              <a:buAutoNum type="alphaLcPeriod"/>
              <a:tabLst>
                <a:tab pos="809625" algn="l"/>
              </a:tabLst>
              <a:defRPr sz="1800">
                <a:latin typeface="+mj-lt"/>
              </a:defRPr>
            </a:lvl3pPr>
            <a:lvl4pPr marL="900000" indent="-180975">
              <a:spcBef>
                <a:spcPts val="600"/>
              </a:spcBef>
              <a:buFont typeface="+mj-lt"/>
              <a:buAutoNum type="alphaLcParenR"/>
              <a:tabLst>
                <a:tab pos="1616075" algn="l"/>
              </a:tabLst>
              <a:defRPr sz="1600">
                <a:latin typeface="+mj-lt"/>
              </a:defRPr>
            </a:lvl4pPr>
            <a:lvl5pPr marL="990600" indent="-180975">
              <a:spcBef>
                <a:spcPts val="600"/>
              </a:spcBef>
              <a:buFont typeface="+mj-lt"/>
              <a:buAutoNum type="romanLcPeriod"/>
              <a:tabLst/>
              <a:defRPr sz="1600"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0" name="Заголовок 36"/>
          <p:cNvSpPr>
            <a:spLocks noGrp="1"/>
          </p:cNvSpPr>
          <p:nvPr>
            <p:ph type="title"/>
          </p:nvPr>
        </p:nvSpPr>
        <p:spPr>
          <a:xfrm>
            <a:off x="827584" y="0"/>
            <a:ext cx="7848104" cy="765175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 (маркеры)">
    <p:bg>
      <p:bgPr>
        <a:blipFill dpi="0" rotWithShape="1">
          <a:blip r:embed="rId2" cstate="print">
            <a:alphaModFix amt="50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\\zrg01\home\maltceva\ЦИРКОН_презентация\Финал\Для презентации\Страница\Красная полоса.png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446088" y="836613"/>
            <a:ext cx="8697912" cy="20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\\zrg01\home\maltceva\ЦИРКОН_презентация\Финал\Для презентации\Страница\Шапка вниз.png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0" y="6130925"/>
            <a:ext cx="9144000" cy="54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Номер слайда 10"/>
          <p:cNvSpPr txBox="1">
            <a:spLocks noChangeAspect="1"/>
          </p:cNvSpPr>
          <p:nvPr userDrawn="1"/>
        </p:nvSpPr>
        <p:spPr bwMode="auto">
          <a:xfrm>
            <a:off x="8478838" y="6183313"/>
            <a:ext cx="433387" cy="433387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defRPr/>
            </a:pPr>
            <a:fld id="{561BD667-F2CD-4F2E-86F0-2FC81BCE949F}" type="slidenum">
              <a:rPr lang="ru-RU" sz="1600" smtClean="0"/>
              <a:pPr algn="ctr">
                <a:defRPr/>
              </a:pPr>
              <a:t>‹#›</a:t>
            </a:fld>
            <a:endParaRPr lang="ru-RU" smtClean="0"/>
          </a:p>
        </p:txBody>
      </p:sp>
      <p:pic>
        <p:nvPicPr>
          <p:cNvPr id="8" name="Picture 6" descr="\\zrg01\home\maltceva\ЦИРКОН_презентация\Финал\Для презентации\Страница\Для номера страницы.png"/>
          <p:cNvPicPr>
            <a:picLocks noChangeAspect="1" noChangeArrowheads="1"/>
          </p:cNvPicPr>
          <p:nvPr userDrawn="1"/>
        </p:nvPicPr>
        <p:blipFill>
          <a:blip r:embed="rId5"/>
          <a:srcRect/>
          <a:stretch>
            <a:fillRect/>
          </a:stretch>
        </p:blipFill>
        <p:spPr bwMode="auto">
          <a:xfrm>
            <a:off x="8328025" y="6043613"/>
            <a:ext cx="719138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 descr="Z:\ZIRCON\ЦИРКОН_Реклама и PR\ФИРМЕННЫЙ СТИЛЬ\2012_Презентация ЦИРКОН (разработка)\Рисунки_для итоговой презентации\Значки новые\Белая стрелка в красном квадрате-01.png"/>
          <p:cNvPicPr>
            <a:picLocks noChangeAspect="1" noChangeArrowheads="1"/>
          </p:cNvPicPr>
          <p:nvPr userDrawn="1"/>
        </p:nvPicPr>
        <p:blipFill>
          <a:blip r:embed="rId6"/>
          <a:srcRect/>
          <a:stretch>
            <a:fillRect/>
          </a:stretch>
        </p:blipFill>
        <p:spPr bwMode="auto">
          <a:xfrm>
            <a:off x="241300" y="-223838"/>
            <a:ext cx="819150" cy="1295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Содержимое 35"/>
          <p:cNvSpPr>
            <a:spLocks noGrp="1"/>
          </p:cNvSpPr>
          <p:nvPr>
            <p:ph sz="quarter" idx="11"/>
          </p:nvPr>
        </p:nvSpPr>
        <p:spPr>
          <a:xfrm>
            <a:off x="468313" y="1125538"/>
            <a:ext cx="4031679" cy="4823742"/>
          </a:xfrm>
          <a:prstGeom prst="rect">
            <a:avLst/>
          </a:prstGeom>
        </p:spPr>
        <p:txBody>
          <a:bodyPr lIns="0" tIns="0" rIns="0" bIns="0"/>
          <a:lstStyle>
            <a:lvl1pPr marL="360000" indent="-360000">
              <a:spcBef>
                <a:spcPts val="600"/>
              </a:spcBef>
              <a:buFontTx/>
              <a:buBlip>
                <a:blip r:embed="rId7"/>
              </a:buBlip>
              <a:defRPr sz="2000">
                <a:solidFill>
                  <a:srgbClr val="6F2700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1pPr>
            <a:lvl2pPr marL="628650" indent="-270000">
              <a:spcBef>
                <a:spcPts val="600"/>
              </a:spcBef>
              <a:buFontTx/>
              <a:buBlip>
                <a:blip r:embed="rId8"/>
              </a:buBlip>
              <a:defRPr sz="1800">
                <a:solidFill>
                  <a:schemeClr val="tx1"/>
                </a:solidFill>
                <a:latin typeface="+mj-lt"/>
              </a:defRPr>
            </a:lvl2pPr>
            <a:lvl3pPr marL="720000" indent="-270000">
              <a:spcBef>
                <a:spcPts val="600"/>
              </a:spcBef>
              <a:buFontTx/>
              <a:buBlip>
                <a:blip r:embed="rId9"/>
              </a:buBlip>
              <a:defRPr sz="1800"/>
            </a:lvl3pPr>
            <a:lvl4pPr marL="809625" indent="-180975">
              <a:spcBef>
                <a:spcPts val="600"/>
              </a:spcBef>
              <a:buFont typeface="Wingdings" pitchFamily="2" charset="2"/>
              <a:buChar char="§"/>
              <a:defRPr sz="1600"/>
            </a:lvl4pPr>
            <a:lvl5pPr marL="900000" indent="-180975">
              <a:spcBef>
                <a:spcPts val="600"/>
              </a:spcBef>
              <a:buFont typeface="Arial" pitchFamily="34" charset="0"/>
              <a:buChar char="•"/>
              <a:tabLst>
                <a:tab pos="1076325" algn="l"/>
              </a:tabLst>
              <a:defRPr sz="160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21" name="Заголовок 36"/>
          <p:cNvSpPr>
            <a:spLocks noGrp="1"/>
          </p:cNvSpPr>
          <p:nvPr>
            <p:ph type="title"/>
          </p:nvPr>
        </p:nvSpPr>
        <p:spPr>
          <a:xfrm>
            <a:off x="827584" y="0"/>
            <a:ext cx="7848104" cy="765175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3" name="Содержимое 35"/>
          <p:cNvSpPr>
            <a:spLocks noGrp="1"/>
          </p:cNvSpPr>
          <p:nvPr>
            <p:ph sz="quarter" idx="12"/>
          </p:nvPr>
        </p:nvSpPr>
        <p:spPr>
          <a:xfrm>
            <a:off x="4644009" y="1125538"/>
            <a:ext cx="4031679" cy="4823742"/>
          </a:xfrm>
          <a:prstGeom prst="rect">
            <a:avLst/>
          </a:prstGeom>
        </p:spPr>
        <p:txBody>
          <a:bodyPr lIns="0" tIns="0" rIns="0" bIns="0"/>
          <a:lstStyle>
            <a:lvl1pPr marL="360000" indent="-360000">
              <a:spcBef>
                <a:spcPts val="600"/>
              </a:spcBef>
              <a:buFontTx/>
              <a:buBlip>
                <a:blip r:embed="rId7"/>
              </a:buBlip>
              <a:defRPr sz="2000">
                <a:solidFill>
                  <a:srgbClr val="6F2700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1pPr>
            <a:lvl2pPr marL="628650" indent="-270000">
              <a:spcBef>
                <a:spcPts val="600"/>
              </a:spcBef>
              <a:buFontTx/>
              <a:buBlip>
                <a:blip r:embed="rId8"/>
              </a:buBlip>
              <a:defRPr sz="1800">
                <a:solidFill>
                  <a:schemeClr val="tx1"/>
                </a:solidFill>
                <a:latin typeface="+mj-lt"/>
              </a:defRPr>
            </a:lvl2pPr>
            <a:lvl3pPr marL="720000" indent="-270000">
              <a:spcBef>
                <a:spcPts val="600"/>
              </a:spcBef>
              <a:buFontTx/>
              <a:buBlip>
                <a:blip r:embed="rId9"/>
              </a:buBlip>
              <a:defRPr sz="1800"/>
            </a:lvl3pPr>
            <a:lvl4pPr marL="809625" indent="-180975">
              <a:spcBef>
                <a:spcPts val="600"/>
              </a:spcBef>
              <a:buFont typeface="Wingdings" pitchFamily="2" charset="2"/>
              <a:buChar char="§"/>
              <a:defRPr sz="1600"/>
            </a:lvl4pPr>
            <a:lvl5pPr marL="900000" indent="-180975">
              <a:spcBef>
                <a:spcPts val="600"/>
              </a:spcBef>
              <a:buFont typeface="Arial" pitchFamily="34" charset="0"/>
              <a:buChar char="•"/>
              <a:tabLst>
                <a:tab pos="1076325" algn="l"/>
              </a:tabLst>
              <a:defRPr sz="160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 (нумерация)">
    <p:bg>
      <p:bgPr>
        <a:blipFill dpi="0" rotWithShape="1">
          <a:blip r:embed="rId2" cstate="print">
            <a:alphaModFix amt="50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\\zrg01\home\maltceva\ЦИРКОН_презентация\Финал\Для презентации\Страница\Красная полоса.png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446088" y="836613"/>
            <a:ext cx="8697912" cy="20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\\zrg01\home\maltceva\ЦИРКОН_презентация\Финал\Для презентации\Страница\Шапка вниз.png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0" y="6130925"/>
            <a:ext cx="9144000" cy="54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Номер слайда 10"/>
          <p:cNvSpPr txBox="1">
            <a:spLocks noChangeAspect="1"/>
          </p:cNvSpPr>
          <p:nvPr userDrawn="1"/>
        </p:nvSpPr>
        <p:spPr bwMode="auto">
          <a:xfrm>
            <a:off x="8478838" y="6183313"/>
            <a:ext cx="433387" cy="433387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defRPr/>
            </a:pPr>
            <a:fld id="{3210C4BA-9D2E-4E2C-9BEF-DCAD8DFC4340}" type="slidenum">
              <a:rPr lang="ru-RU" sz="1600" smtClean="0"/>
              <a:pPr algn="ctr">
                <a:defRPr/>
              </a:pPr>
              <a:t>‹#›</a:t>
            </a:fld>
            <a:endParaRPr lang="ru-RU" smtClean="0"/>
          </a:p>
        </p:txBody>
      </p:sp>
      <p:pic>
        <p:nvPicPr>
          <p:cNvPr id="8" name="Picture 6" descr="\\zrg01\home\maltceva\ЦИРКОН_презентация\Финал\Для презентации\Страница\Для номера страницы.png"/>
          <p:cNvPicPr>
            <a:picLocks noChangeAspect="1" noChangeArrowheads="1"/>
          </p:cNvPicPr>
          <p:nvPr userDrawn="1"/>
        </p:nvPicPr>
        <p:blipFill>
          <a:blip r:embed="rId5"/>
          <a:srcRect/>
          <a:stretch>
            <a:fillRect/>
          </a:stretch>
        </p:blipFill>
        <p:spPr bwMode="auto">
          <a:xfrm>
            <a:off x="8328025" y="6043613"/>
            <a:ext cx="719138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 descr="Z:\ZIRCON\ЦИРКОН_Реклама и PR\ФИРМЕННЫЙ СТИЛЬ\2012_Презентация ЦИРКОН (разработка)\Рисунки_для итоговой презентации\Значки новые\Белая стрелка в красном квадрате-01.png"/>
          <p:cNvPicPr>
            <a:picLocks noChangeAspect="1" noChangeArrowheads="1"/>
          </p:cNvPicPr>
          <p:nvPr userDrawn="1"/>
        </p:nvPicPr>
        <p:blipFill>
          <a:blip r:embed="rId6"/>
          <a:srcRect/>
          <a:stretch>
            <a:fillRect/>
          </a:stretch>
        </p:blipFill>
        <p:spPr bwMode="auto">
          <a:xfrm>
            <a:off x="241300" y="-223838"/>
            <a:ext cx="819150" cy="1295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Содержимое 2"/>
          <p:cNvSpPr>
            <a:spLocks noGrp="1"/>
          </p:cNvSpPr>
          <p:nvPr>
            <p:ph sz="half" idx="1"/>
          </p:nvPr>
        </p:nvSpPr>
        <p:spPr>
          <a:xfrm>
            <a:off x="468313" y="1125538"/>
            <a:ext cx="4032250" cy="482374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60000" indent="-360000">
              <a:spcBef>
                <a:spcPts val="600"/>
              </a:spcBef>
              <a:buClrTx/>
              <a:buFont typeface="+mj-lt"/>
              <a:buAutoNum type="arabicPeriod"/>
              <a:defRPr sz="2000">
                <a:solidFill>
                  <a:srgbClr val="6F2700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1pPr>
            <a:lvl2pPr marL="628650" indent="-270000">
              <a:spcBef>
                <a:spcPts val="600"/>
              </a:spcBef>
              <a:buClr>
                <a:srgbClr val="C00000"/>
              </a:buClr>
              <a:buFont typeface="+mj-lt"/>
              <a:buAutoNum type="arabicParenR"/>
              <a:tabLst/>
              <a:defRPr sz="1800">
                <a:latin typeface="+mj-lt"/>
              </a:defRPr>
            </a:lvl2pPr>
            <a:lvl3pPr marL="809625" indent="-269875" defTabSz="808038">
              <a:spcBef>
                <a:spcPts val="600"/>
              </a:spcBef>
              <a:buClr>
                <a:srgbClr val="C00000"/>
              </a:buClr>
              <a:buFont typeface="+mj-lt"/>
              <a:buAutoNum type="alphaLcPeriod"/>
              <a:defRPr sz="1800">
                <a:latin typeface="+mj-lt"/>
              </a:defRPr>
            </a:lvl3pPr>
            <a:lvl4pPr marL="898525" indent="-180975">
              <a:spcBef>
                <a:spcPts val="600"/>
              </a:spcBef>
              <a:buFont typeface="+mj-lt"/>
              <a:buAutoNum type="alphaLcParenR"/>
              <a:tabLst>
                <a:tab pos="1616075" algn="l"/>
              </a:tabLst>
              <a:defRPr sz="1600">
                <a:latin typeface="+mj-lt"/>
              </a:defRPr>
            </a:lvl4pPr>
            <a:lvl5pPr marL="990600" indent="-180975">
              <a:spcBef>
                <a:spcPts val="600"/>
              </a:spcBef>
              <a:buFont typeface="+mj-lt"/>
              <a:buAutoNum type="romanLcPeriod"/>
              <a:tabLst/>
              <a:defRPr sz="1600"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21" name="Заголовок 36"/>
          <p:cNvSpPr>
            <a:spLocks noGrp="1"/>
          </p:cNvSpPr>
          <p:nvPr>
            <p:ph type="title"/>
          </p:nvPr>
        </p:nvSpPr>
        <p:spPr>
          <a:xfrm>
            <a:off x="827584" y="0"/>
            <a:ext cx="7848104" cy="765175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2" name="Содержимое 2"/>
          <p:cNvSpPr>
            <a:spLocks noGrp="1"/>
          </p:cNvSpPr>
          <p:nvPr>
            <p:ph sz="half" idx="10"/>
          </p:nvPr>
        </p:nvSpPr>
        <p:spPr>
          <a:xfrm>
            <a:off x="4641147" y="1119461"/>
            <a:ext cx="4032250" cy="482374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60000" indent="-360000">
              <a:spcBef>
                <a:spcPts val="600"/>
              </a:spcBef>
              <a:buClrTx/>
              <a:buFont typeface="+mj-lt"/>
              <a:buAutoNum type="arabicPeriod"/>
              <a:defRPr sz="2000">
                <a:solidFill>
                  <a:srgbClr val="6F2700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1pPr>
            <a:lvl2pPr marL="628650" indent="-270000">
              <a:spcBef>
                <a:spcPts val="600"/>
              </a:spcBef>
              <a:buClr>
                <a:srgbClr val="C00000"/>
              </a:buClr>
              <a:buFont typeface="+mj-lt"/>
              <a:buAutoNum type="arabicParenR"/>
              <a:tabLst/>
              <a:defRPr sz="1800">
                <a:latin typeface="+mj-lt"/>
              </a:defRPr>
            </a:lvl2pPr>
            <a:lvl3pPr marL="809625" indent="-269875" defTabSz="808038">
              <a:spcBef>
                <a:spcPts val="600"/>
              </a:spcBef>
              <a:buClr>
                <a:srgbClr val="C00000"/>
              </a:buClr>
              <a:buFont typeface="+mj-lt"/>
              <a:buAutoNum type="alphaLcPeriod"/>
              <a:defRPr sz="1800">
                <a:latin typeface="+mj-lt"/>
              </a:defRPr>
            </a:lvl3pPr>
            <a:lvl4pPr marL="898525" indent="-180975">
              <a:spcBef>
                <a:spcPts val="600"/>
              </a:spcBef>
              <a:buFont typeface="+mj-lt"/>
              <a:buAutoNum type="alphaLcParenR"/>
              <a:tabLst>
                <a:tab pos="1616075" algn="l"/>
              </a:tabLst>
              <a:defRPr sz="1600">
                <a:latin typeface="+mj-lt"/>
              </a:defRPr>
            </a:lvl4pPr>
            <a:lvl5pPr marL="990600" indent="-180975">
              <a:spcBef>
                <a:spcPts val="600"/>
              </a:spcBef>
              <a:buFont typeface="+mj-lt"/>
              <a:buAutoNum type="romanLcPeriod"/>
              <a:tabLst/>
              <a:defRPr sz="1600"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 (маркеры)">
    <p:bg>
      <p:bgPr>
        <a:blipFill dpi="0" rotWithShape="1">
          <a:blip r:embed="rId2" cstate="print">
            <a:alphaModFix amt="50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\\zrg01\home\maltceva\ЦИРКОН_презентация\Финал\Для презентации\Страница\Красная полоса.png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446088" y="836613"/>
            <a:ext cx="8697912" cy="20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5" descr="\\zrg01\home\maltceva\ЦИРКОН_презентация\Финал\Для презентации\Страница\Шапка вниз.png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0" y="6130925"/>
            <a:ext cx="9144000" cy="54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Номер слайда 10"/>
          <p:cNvSpPr txBox="1">
            <a:spLocks noChangeAspect="1"/>
          </p:cNvSpPr>
          <p:nvPr userDrawn="1"/>
        </p:nvSpPr>
        <p:spPr bwMode="auto">
          <a:xfrm>
            <a:off x="8478838" y="6183313"/>
            <a:ext cx="433387" cy="433387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defRPr/>
            </a:pPr>
            <a:fld id="{FD2B219B-364C-40AD-B965-310AAECF3D8B}" type="slidenum">
              <a:rPr lang="ru-RU" sz="1600" smtClean="0"/>
              <a:pPr algn="ctr">
                <a:defRPr/>
              </a:pPr>
              <a:t>‹#›</a:t>
            </a:fld>
            <a:endParaRPr lang="ru-RU" smtClean="0"/>
          </a:p>
        </p:txBody>
      </p:sp>
      <p:pic>
        <p:nvPicPr>
          <p:cNvPr id="10" name="Picture 6" descr="\\zrg01\home\maltceva\ЦИРКОН_презентация\Финал\Для презентации\Страница\Для номера страницы.png"/>
          <p:cNvPicPr>
            <a:picLocks noChangeAspect="1" noChangeArrowheads="1"/>
          </p:cNvPicPr>
          <p:nvPr userDrawn="1"/>
        </p:nvPicPr>
        <p:blipFill>
          <a:blip r:embed="rId5"/>
          <a:srcRect/>
          <a:stretch>
            <a:fillRect/>
          </a:stretch>
        </p:blipFill>
        <p:spPr bwMode="auto">
          <a:xfrm>
            <a:off x="8328025" y="6043613"/>
            <a:ext cx="719138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3" descr="Z:\ZIRCON\ЦИРКОН_Реклама и PR\ФИРМЕННЫЙ СТИЛЬ\2012_Презентация ЦИРКОН (разработка)\Рисунки_для итоговой презентации\Значки новые\Белая стрелка в красном квадрате-01.png"/>
          <p:cNvPicPr>
            <a:picLocks noChangeAspect="1" noChangeArrowheads="1"/>
          </p:cNvPicPr>
          <p:nvPr userDrawn="1"/>
        </p:nvPicPr>
        <p:blipFill>
          <a:blip r:embed="rId6"/>
          <a:srcRect/>
          <a:stretch>
            <a:fillRect/>
          </a:stretch>
        </p:blipFill>
        <p:spPr bwMode="auto">
          <a:xfrm>
            <a:off x="241300" y="-223838"/>
            <a:ext cx="819150" cy="1295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13" y="1125538"/>
            <a:ext cx="4031679" cy="639762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marL="361950" indent="-361950">
              <a:buNone/>
              <a:defRPr sz="2400" b="0">
                <a:solidFill>
                  <a:srgbClr val="C00000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22" name="Содержимое 35"/>
          <p:cNvSpPr>
            <a:spLocks noGrp="1"/>
          </p:cNvSpPr>
          <p:nvPr>
            <p:ph sz="quarter" idx="11"/>
          </p:nvPr>
        </p:nvSpPr>
        <p:spPr>
          <a:xfrm>
            <a:off x="468313" y="1772816"/>
            <a:ext cx="4031679" cy="4176464"/>
          </a:xfrm>
          <a:prstGeom prst="rect">
            <a:avLst/>
          </a:prstGeom>
        </p:spPr>
        <p:txBody>
          <a:bodyPr lIns="0" tIns="0" rIns="0" bIns="0"/>
          <a:lstStyle>
            <a:lvl1pPr marL="360000" indent="-360000">
              <a:spcBef>
                <a:spcPts val="600"/>
              </a:spcBef>
              <a:buFontTx/>
              <a:buBlip>
                <a:blip r:embed="rId7"/>
              </a:buBlip>
              <a:defRPr sz="2000">
                <a:solidFill>
                  <a:schemeClr val="tx1"/>
                </a:solidFill>
                <a:latin typeface="+mj-lt"/>
                <a:ea typeface="Open Sans" pitchFamily="34" charset="0"/>
                <a:cs typeface="Open Sans" pitchFamily="34" charset="0"/>
              </a:defRPr>
            </a:lvl1pPr>
            <a:lvl2pPr marL="628650" indent="-270000">
              <a:spcBef>
                <a:spcPts val="600"/>
              </a:spcBef>
              <a:buFontTx/>
              <a:buBlip>
                <a:blip r:embed="rId8"/>
              </a:buBlip>
              <a:defRPr sz="1800">
                <a:solidFill>
                  <a:schemeClr val="tx1"/>
                </a:solidFill>
                <a:latin typeface="+mj-lt"/>
              </a:defRPr>
            </a:lvl2pPr>
            <a:lvl3pPr marL="720000" indent="-270000">
              <a:spcBef>
                <a:spcPts val="600"/>
              </a:spcBef>
              <a:buFontTx/>
              <a:buBlip>
                <a:blip r:embed="rId9"/>
              </a:buBlip>
              <a:defRPr sz="1800"/>
            </a:lvl3pPr>
            <a:lvl4pPr marL="809625" indent="-180975">
              <a:spcBef>
                <a:spcPts val="600"/>
              </a:spcBef>
              <a:buFont typeface="Wingdings" pitchFamily="2" charset="2"/>
              <a:buChar char="§"/>
              <a:defRPr sz="1600"/>
            </a:lvl4pPr>
            <a:lvl5pPr marL="900000" indent="-180975">
              <a:spcBef>
                <a:spcPts val="600"/>
              </a:spcBef>
              <a:buFont typeface="Arial" pitchFamily="34" charset="0"/>
              <a:buChar char="•"/>
              <a:defRPr sz="160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24" name="Заголовок 36"/>
          <p:cNvSpPr>
            <a:spLocks noGrp="1"/>
          </p:cNvSpPr>
          <p:nvPr>
            <p:ph type="title"/>
          </p:nvPr>
        </p:nvSpPr>
        <p:spPr>
          <a:xfrm>
            <a:off x="827584" y="0"/>
            <a:ext cx="7848104" cy="765175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4" name="Содержимое 35"/>
          <p:cNvSpPr>
            <a:spLocks noGrp="1"/>
          </p:cNvSpPr>
          <p:nvPr>
            <p:ph sz="quarter" idx="15"/>
          </p:nvPr>
        </p:nvSpPr>
        <p:spPr>
          <a:xfrm>
            <a:off x="4634873" y="1772816"/>
            <a:ext cx="4031679" cy="4176464"/>
          </a:xfrm>
          <a:prstGeom prst="rect">
            <a:avLst/>
          </a:prstGeom>
        </p:spPr>
        <p:txBody>
          <a:bodyPr lIns="0" tIns="0" rIns="0" bIns="0"/>
          <a:lstStyle>
            <a:lvl1pPr marL="360000" indent="-360000">
              <a:spcBef>
                <a:spcPts val="600"/>
              </a:spcBef>
              <a:buFontTx/>
              <a:buBlip>
                <a:blip r:embed="rId7"/>
              </a:buBlip>
              <a:defRPr sz="2000">
                <a:solidFill>
                  <a:schemeClr val="tx1"/>
                </a:solidFill>
                <a:latin typeface="+mj-lt"/>
                <a:ea typeface="Open Sans" pitchFamily="34" charset="0"/>
                <a:cs typeface="Open Sans" pitchFamily="34" charset="0"/>
              </a:defRPr>
            </a:lvl1pPr>
            <a:lvl2pPr marL="628650" indent="-270000">
              <a:spcBef>
                <a:spcPts val="600"/>
              </a:spcBef>
              <a:buFontTx/>
              <a:buBlip>
                <a:blip r:embed="rId8"/>
              </a:buBlip>
              <a:defRPr sz="1800">
                <a:solidFill>
                  <a:schemeClr val="tx1"/>
                </a:solidFill>
                <a:latin typeface="+mj-lt"/>
              </a:defRPr>
            </a:lvl2pPr>
            <a:lvl3pPr marL="720000" indent="-270000">
              <a:spcBef>
                <a:spcPts val="600"/>
              </a:spcBef>
              <a:buFontTx/>
              <a:buBlip>
                <a:blip r:embed="rId9"/>
              </a:buBlip>
              <a:defRPr sz="1800"/>
            </a:lvl3pPr>
            <a:lvl4pPr marL="809625" indent="-180975">
              <a:spcBef>
                <a:spcPts val="600"/>
              </a:spcBef>
              <a:buFont typeface="Wingdings" pitchFamily="2" charset="2"/>
              <a:buChar char="§"/>
              <a:defRPr sz="1600"/>
            </a:lvl4pPr>
            <a:lvl5pPr marL="900000" indent="-180975">
              <a:spcBef>
                <a:spcPts val="600"/>
              </a:spcBef>
              <a:buFont typeface="Arial" pitchFamily="34" charset="0"/>
              <a:buChar char="•"/>
              <a:defRPr sz="160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6" name="Текст 2"/>
          <p:cNvSpPr>
            <a:spLocks noGrp="1"/>
          </p:cNvSpPr>
          <p:nvPr>
            <p:ph type="body" idx="16"/>
          </p:nvPr>
        </p:nvSpPr>
        <p:spPr>
          <a:xfrm>
            <a:off x="4639817" y="1128614"/>
            <a:ext cx="4031679" cy="639762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marL="361950" indent="-361950">
              <a:buNone/>
              <a:defRPr sz="2400" b="0">
                <a:solidFill>
                  <a:srgbClr val="C00000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131" r:id="rId1"/>
    <p:sldLayoutId id="2147484132" r:id="rId2"/>
    <p:sldLayoutId id="2147484133" r:id="rId3"/>
    <p:sldLayoutId id="2147484134" r:id="rId4"/>
    <p:sldLayoutId id="2147484135" r:id="rId5"/>
    <p:sldLayoutId id="2147484136" r:id="rId6"/>
    <p:sldLayoutId id="2147484137" r:id="rId7"/>
    <p:sldLayoutId id="2147484138" r:id="rId8"/>
    <p:sldLayoutId id="2147484139" r:id="rId9"/>
    <p:sldLayoutId id="2147484140" r:id="rId10"/>
    <p:sldLayoutId id="2147484141" r:id="rId11"/>
    <p:sldLayoutId id="2147484142" r:id="rId12"/>
    <p:sldLayoutId id="2147484143" r:id="rId13"/>
    <p:sldLayoutId id="2147484144" r:id="rId14"/>
    <p:sldLayoutId id="2147484145" r:id="rId15"/>
  </p:sldLayoutIdLst>
  <p:timing>
    <p:tnLst>
      <p:par>
        <p:cTn id="1" dur="indefinite" restart="never" nodeType="tmRoot"/>
      </p:par>
    </p:tnLst>
  </p:timing>
  <p:hf hdr="0" ft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2800" kern="1200">
          <a:solidFill>
            <a:srgbClr val="6F2700"/>
          </a:solidFill>
          <a:latin typeface="Open Sans" pitchFamily="34" charset="0"/>
          <a:ea typeface="Open Sans" pitchFamily="34" charset="0"/>
          <a:cs typeface="Open Sans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800">
          <a:solidFill>
            <a:srgbClr val="6F2700"/>
          </a:solidFill>
          <a:latin typeface="Open Sans"/>
          <a:ea typeface="Open Sans"/>
          <a:cs typeface="Open Sans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800">
          <a:solidFill>
            <a:srgbClr val="6F2700"/>
          </a:solidFill>
          <a:latin typeface="Open Sans"/>
          <a:ea typeface="Open Sans"/>
          <a:cs typeface="Open Sans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800">
          <a:solidFill>
            <a:srgbClr val="6F2700"/>
          </a:solidFill>
          <a:latin typeface="Open Sans"/>
          <a:ea typeface="Open Sans"/>
          <a:cs typeface="Open Sans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800">
          <a:solidFill>
            <a:srgbClr val="6F2700"/>
          </a:solidFill>
          <a:latin typeface="Open Sans"/>
          <a:ea typeface="Open Sans"/>
          <a:cs typeface="Open Sans"/>
        </a:defRPr>
      </a:lvl5pPr>
      <a:lvl6pPr marL="457200" algn="r" rtl="0" fontAlgn="base">
        <a:spcBef>
          <a:spcPct val="0"/>
        </a:spcBef>
        <a:spcAft>
          <a:spcPct val="0"/>
        </a:spcAft>
        <a:defRPr sz="2800">
          <a:solidFill>
            <a:srgbClr val="6F2700"/>
          </a:solidFill>
          <a:latin typeface="Open Sans"/>
          <a:ea typeface="Open Sans"/>
          <a:cs typeface="Open Sans"/>
        </a:defRPr>
      </a:lvl6pPr>
      <a:lvl7pPr marL="914400" algn="r" rtl="0" fontAlgn="base">
        <a:spcBef>
          <a:spcPct val="0"/>
        </a:spcBef>
        <a:spcAft>
          <a:spcPct val="0"/>
        </a:spcAft>
        <a:defRPr sz="2800">
          <a:solidFill>
            <a:srgbClr val="6F2700"/>
          </a:solidFill>
          <a:latin typeface="Open Sans"/>
          <a:ea typeface="Open Sans"/>
          <a:cs typeface="Open Sans"/>
        </a:defRPr>
      </a:lvl7pPr>
      <a:lvl8pPr marL="1371600" algn="r" rtl="0" fontAlgn="base">
        <a:spcBef>
          <a:spcPct val="0"/>
        </a:spcBef>
        <a:spcAft>
          <a:spcPct val="0"/>
        </a:spcAft>
        <a:defRPr sz="2800">
          <a:solidFill>
            <a:srgbClr val="6F2700"/>
          </a:solidFill>
          <a:latin typeface="Open Sans"/>
          <a:ea typeface="Open Sans"/>
          <a:cs typeface="Open Sans"/>
        </a:defRPr>
      </a:lvl8pPr>
      <a:lvl9pPr marL="1828800" algn="r" rtl="0" fontAlgn="base">
        <a:spcBef>
          <a:spcPct val="0"/>
        </a:spcBef>
        <a:spcAft>
          <a:spcPct val="0"/>
        </a:spcAft>
        <a:defRPr sz="2800">
          <a:solidFill>
            <a:srgbClr val="6F2700"/>
          </a:solidFill>
          <a:latin typeface="Open Sans"/>
          <a:ea typeface="Open Sans"/>
          <a:cs typeface="Open Sans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Текст 1"/>
          <p:cNvSpPr>
            <a:spLocks noGrp="1"/>
          </p:cNvSpPr>
          <p:nvPr>
            <p:ph type="body" sz="quarter" idx="16"/>
          </p:nvPr>
        </p:nvSpPr>
        <p:spPr bwMode="auto">
          <a:xfrm>
            <a:off x="2655763" y="3645024"/>
            <a:ext cx="6480175" cy="4365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dirty="0" smtClean="0">
                <a:latin typeface="Open Sans"/>
                <a:ea typeface="Open Sans"/>
                <a:cs typeface="Open Sans"/>
              </a:rPr>
              <a:t>Результаты социологического исследования</a:t>
            </a:r>
          </a:p>
        </p:txBody>
      </p:sp>
      <p:sp>
        <p:nvSpPr>
          <p:cNvPr id="16387" name="Текст 2"/>
          <p:cNvSpPr>
            <a:spLocks noGrp="1"/>
          </p:cNvSpPr>
          <p:nvPr>
            <p:ph type="body" sz="quarter" idx="17"/>
          </p:nvPr>
        </p:nvSpPr>
        <p:spPr bwMode="auto">
          <a:xfrm>
            <a:off x="2195736" y="4581128"/>
            <a:ext cx="6768877" cy="864096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z="1200" dirty="0"/>
              <a:t>Проект реализован на средства государственной поддержки, выделенные в качестве гранта Институтом общественного проектирования по итогам VI Конкурса «Проблемы развития современного российского общества», проведенного в соответствии </a:t>
            </a:r>
            <a:r>
              <a:rPr lang="ru-RU" sz="1200" dirty="0" smtClean="0"/>
              <a:t>с</a:t>
            </a:r>
            <a:r>
              <a:rPr lang="en-US" sz="1200" dirty="0" smtClean="0"/>
              <a:t> </a:t>
            </a:r>
            <a:r>
              <a:rPr lang="ru-RU" sz="1200" dirty="0"/>
              <a:t>распоряжением Президента Российской Федерации от 03 мая 2012 года № 216–</a:t>
            </a:r>
            <a:r>
              <a:rPr lang="ru-RU" sz="1200" dirty="0" err="1"/>
              <a:t>рп</a:t>
            </a:r>
            <a:r>
              <a:rPr lang="ru-RU" sz="1200" dirty="0"/>
              <a:t>.</a:t>
            </a:r>
          </a:p>
          <a:p>
            <a:pPr eaLnBrk="1" hangingPunct="1">
              <a:spcBef>
                <a:spcPct val="0"/>
              </a:spcBef>
            </a:pPr>
            <a:endParaRPr lang="ru-RU" b="1" dirty="0" smtClean="0">
              <a:latin typeface="Open Sans"/>
              <a:ea typeface="Open Sans"/>
              <a:cs typeface="Open Sans"/>
            </a:endParaRPr>
          </a:p>
        </p:txBody>
      </p:sp>
      <p:sp>
        <p:nvSpPr>
          <p:cNvPr id="16388" name="Текст 3"/>
          <p:cNvSpPr>
            <a:spLocks noGrp="1"/>
          </p:cNvSpPr>
          <p:nvPr>
            <p:ph type="body" sz="quarter" idx="21"/>
          </p:nvPr>
        </p:nvSpPr>
        <p:spPr bwMode="auto">
          <a:xfrm>
            <a:off x="3132138" y="6443663"/>
            <a:ext cx="2879725" cy="35877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dirty="0" smtClean="0">
                <a:solidFill>
                  <a:srgbClr val="7F7F7F"/>
                </a:solidFill>
                <a:latin typeface="Open Sans"/>
                <a:ea typeface="Open Sans"/>
                <a:cs typeface="Open Sans"/>
              </a:rPr>
              <a:t>10</a:t>
            </a:r>
            <a:r>
              <a:rPr lang="en-US" dirty="0" smtClean="0">
                <a:solidFill>
                  <a:srgbClr val="7F7F7F"/>
                </a:solidFill>
                <a:latin typeface="Open Sans"/>
                <a:ea typeface="Open Sans"/>
                <a:cs typeface="Open Sans"/>
              </a:rPr>
              <a:t>.0</a:t>
            </a:r>
            <a:r>
              <a:rPr lang="ru-RU" dirty="0" smtClean="0">
                <a:solidFill>
                  <a:srgbClr val="7F7F7F"/>
                </a:solidFill>
                <a:latin typeface="Open Sans"/>
                <a:ea typeface="Open Sans"/>
                <a:cs typeface="Open Sans"/>
              </a:rPr>
              <a:t>7</a:t>
            </a:r>
            <a:r>
              <a:rPr lang="en-US" dirty="0" smtClean="0">
                <a:solidFill>
                  <a:srgbClr val="7F7F7F"/>
                </a:solidFill>
                <a:latin typeface="Open Sans"/>
                <a:ea typeface="Open Sans"/>
                <a:cs typeface="Open Sans"/>
              </a:rPr>
              <a:t>.2013</a:t>
            </a:r>
            <a:endParaRPr lang="ru-RU" dirty="0" smtClean="0">
              <a:solidFill>
                <a:srgbClr val="7F7F7F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16389" name="Текст 4"/>
          <p:cNvSpPr>
            <a:spLocks noGrp="1"/>
          </p:cNvSpPr>
          <p:nvPr>
            <p:ph type="body" sz="quarter" idx="22"/>
          </p:nvPr>
        </p:nvSpPr>
        <p:spPr bwMode="auto">
          <a:xfrm>
            <a:off x="2224088" y="2583954"/>
            <a:ext cx="6948487" cy="863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</a:pPr>
            <a:r>
              <a:rPr lang="ru-RU" sz="2200" dirty="0" smtClean="0">
                <a:latin typeface="Open Sans"/>
                <a:ea typeface="Open Sans"/>
                <a:cs typeface="Open Sans"/>
              </a:rPr>
              <a:t>Представительство </a:t>
            </a:r>
            <a:r>
              <a:rPr lang="ru-RU" sz="2200" dirty="0">
                <a:latin typeface="Open Sans"/>
                <a:ea typeface="Open Sans"/>
                <a:cs typeface="Open Sans"/>
              </a:rPr>
              <a:t>интересов третьего сектора: возможности и барьеры для создания "отраслевого профсоюза"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Open Sans"/>
                <a:ea typeface="Open Sans"/>
                <a:cs typeface="Open Sans"/>
              </a:rPr>
              <a:t>1. Взаимодействие внутри сектора НКО</a:t>
            </a:r>
            <a:endParaRPr lang="ru-RU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1637275"/>
            <a:ext cx="8280400" cy="4938811"/>
          </a:xfrm>
          <a:prstGeom prst="rect">
            <a:avLst/>
          </a:prstGeom>
          <a:noFill/>
          <a:ln w="19050">
            <a:solidFill>
              <a:srgbClr val="AC2E2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Прямая соединительная линия 3"/>
          <p:cNvCxnSpPr/>
          <p:nvPr/>
        </p:nvCxnSpPr>
        <p:spPr>
          <a:xfrm>
            <a:off x="539552" y="4012588"/>
            <a:ext cx="8209161" cy="0"/>
          </a:xfrm>
          <a:prstGeom prst="line">
            <a:avLst/>
          </a:prstGeom>
          <a:ln w="19050">
            <a:solidFill>
              <a:srgbClr val="AC2E2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611560" y="3251076"/>
            <a:ext cx="8137153" cy="0"/>
          </a:xfrm>
          <a:prstGeom prst="line">
            <a:avLst/>
          </a:prstGeom>
          <a:ln w="19050">
            <a:solidFill>
              <a:srgbClr val="AC2E2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Скругленный прямоугольник 5"/>
          <p:cNvSpPr/>
          <p:nvPr/>
        </p:nvSpPr>
        <p:spPr>
          <a:xfrm>
            <a:off x="446193" y="1116385"/>
            <a:ext cx="8302520" cy="440407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i="1" dirty="0"/>
              <a:t>В каких формах осуществляется взаимодействие Вашей организации с другими НКО? </a:t>
            </a:r>
            <a:endParaRPr lang="ru-RU" sz="1400" b="1" dirty="0"/>
          </a:p>
        </p:txBody>
      </p:sp>
    </p:spTree>
    <p:extLst>
      <p:ext uri="{BB962C8B-B14F-4D97-AF65-F5344CB8AC3E}">
        <p14:creationId xmlns:p14="http://schemas.microsoft.com/office/powerpoint/2010/main" val="201056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sz="quarter" idx="22"/>
          </p:nvPr>
        </p:nvSpPr>
        <p:spPr>
          <a:xfrm>
            <a:off x="2195736" y="2565400"/>
            <a:ext cx="6768877" cy="864096"/>
          </a:xfrm>
        </p:spPr>
        <p:txBody>
          <a:bodyPr/>
          <a:lstStyle/>
          <a:p>
            <a:r>
              <a:rPr lang="ru-RU" dirty="0" smtClean="0">
                <a:latin typeface="Open Sans"/>
                <a:ea typeface="Open Sans"/>
                <a:cs typeface="Open Sans"/>
              </a:rPr>
              <a:t>2. Солидаризация </a:t>
            </a:r>
            <a:r>
              <a:rPr lang="ru-RU" dirty="0">
                <a:latin typeface="Open Sans"/>
                <a:ea typeface="Open Sans"/>
                <a:cs typeface="Open Sans"/>
              </a:rPr>
              <a:t>внутри сектора НКО</a:t>
            </a:r>
          </a:p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ru-RU" dirty="0" smtClean="0"/>
              <a:t>Некоторые результаты исследования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498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Open Sans"/>
                <a:ea typeface="Open Sans"/>
                <a:cs typeface="Open Sans"/>
              </a:rPr>
              <a:t>2. Солидаризация внутри сектора </a:t>
            </a:r>
            <a:r>
              <a:rPr lang="ru-RU" dirty="0" smtClean="0">
                <a:latin typeface="Open Sans"/>
                <a:ea typeface="Open Sans"/>
                <a:cs typeface="Open Sans"/>
              </a:rPr>
              <a:t>НКО</a:t>
            </a:r>
            <a:endParaRPr lang="ru-RU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1700808"/>
            <a:ext cx="6623966" cy="3240360"/>
          </a:xfrm>
          <a:prstGeom prst="rect">
            <a:avLst/>
          </a:prstGeom>
          <a:noFill/>
          <a:ln w="19050">
            <a:solidFill>
              <a:srgbClr val="AC2E2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7216676" y="1136998"/>
            <a:ext cx="1819820" cy="560436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i="1" dirty="0" smtClean="0"/>
              <a:t>«Но </a:t>
            </a:r>
            <a:r>
              <a:rPr lang="ru-RU" sz="1400" i="1" dirty="0"/>
              <a:t>даже в таких, казалось бы, неидеологизированных сферах, как дети, есть идеологические организации, которые придерживаются настолько диаметрально противоположных взглядов, что я с трудом представляю солидарность, консолидацию и даже взаимодействие. Они скорее враждуют между </a:t>
            </a:r>
            <a:r>
              <a:rPr lang="ru-RU" sz="1400" i="1" dirty="0" smtClean="0"/>
              <a:t>собой» </a:t>
            </a:r>
            <a:r>
              <a:rPr lang="x-none" sz="1400" i="1"/>
              <a:t>(НКО, Москва).</a:t>
            </a:r>
            <a:endParaRPr lang="ru-RU" sz="1400" dirty="0"/>
          </a:p>
          <a:p>
            <a:endParaRPr lang="ru-RU" sz="1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68313" y="5085183"/>
            <a:ext cx="6623967" cy="1656183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i="1" dirty="0" smtClean="0"/>
              <a:t>«Есть </a:t>
            </a:r>
            <a:r>
              <a:rPr lang="ru-RU" sz="1400" i="1" dirty="0"/>
              <a:t>ряд групп в социальных сетях, независимые некоммерческие организации, которые пользуются авторитетом. Есть там приближенные к власти некоммерческие организации. Не скажу, что конкурирующие даже, потому что у них разные </a:t>
            </a:r>
            <a:r>
              <a:rPr lang="ru-RU" sz="1400" i="1" dirty="0" smtClean="0"/>
              <a:t>интересы, </a:t>
            </a:r>
            <a:r>
              <a:rPr lang="ru-RU" sz="1400" i="1" dirty="0"/>
              <a:t>у этих групп</a:t>
            </a:r>
            <a:r>
              <a:rPr lang="ru-RU" sz="1400" i="1" dirty="0" smtClean="0"/>
              <a:t>» (</a:t>
            </a:r>
            <a:r>
              <a:rPr lang="ru-RU" sz="1400" i="1" dirty="0"/>
              <a:t>НКО, Калининград).</a:t>
            </a:r>
            <a:endParaRPr lang="ru-RU" sz="14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46193" y="1116385"/>
            <a:ext cx="6646087" cy="512415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i="1" dirty="0" smtClean="0"/>
              <a:t>Если рассматривать </a:t>
            </a:r>
            <a:r>
              <a:rPr lang="ru-RU" sz="1400" b="1" i="1" dirty="0"/>
              <a:t>сообщество в целом, у него могут или не могут быть какие-либо общие интересы, потребности, цели в разных областях?</a:t>
            </a:r>
            <a:endParaRPr lang="ru-RU" sz="1400" b="1" dirty="0"/>
          </a:p>
        </p:txBody>
      </p:sp>
    </p:spTree>
    <p:extLst>
      <p:ext uri="{BB962C8B-B14F-4D97-AF65-F5344CB8AC3E}">
        <p14:creationId xmlns:p14="http://schemas.microsoft.com/office/powerpoint/2010/main" val="1283162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sz="quarter" idx="22"/>
          </p:nvPr>
        </p:nvSpPr>
        <p:spPr>
          <a:xfrm>
            <a:off x="2195736" y="2565400"/>
            <a:ext cx="6768877" cy="864096"/>
          </a:xfrm>
        </p:spPr>
        <p:txBody>
          <a:bodyPr/>
          <a:lstStyle/>
          <a:p>
            <a:r>
              <a:rPr lang="ru-RU" dirty="0" smtClean="0">
                <a:latin typeface="Open Sans"/>
                <a:ea typeface="Open Sans"/>
                <a:cs typeface="Open Sans"/>
              </a:rPr>
              <a:t>3. Консолидация сектора </a:t>
            </a:r>
            <a:r>
              <a:rPr lang="ru-RU" dirty="0">
                <a:latin typeface="Open Sans"/>
                <a:ea typeface="Open Sans"/>
                <a:cs typeface="Open Sans"/>
              </a:rPr>
              <a:t>НКО</a:t>
            </a:r>
          </a:p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ru-RU" dirty="0" smtClean="0"/>
              <a:t>Некоторые результаты исследования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6262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Open Sans"/>
                <a:ea typeface="Open Sans"/>
                <a:cs typeface="Open Sans"/>
              </a:rPr>
              <a:t>3. Консолидация сектора </a:t>
            </a:r>
            <a:r>
              <a:rPr lang="ru-RU" dirty="0" smtClean="0">
                <a:latin typeface="Open Sans"/>
                <a:ea typeface="Open Sans"/>
                <a:cs typeface="Open Sans"/>
              </a:rPr>
              <a:t>НКО</a:t>
            </a:r>
            <a:endParaRPr lang="ru-RU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4" y="3319731"/>
            <a:ext cx="5299866" cy="3418276"/>
          </a:xfrm>
          <a:prstGeom prst="rect">
            <a:avLst/>
          </a:prstGeom>
          <a:noFill/>
          <a:ln w="19050">
            <a:solidFill>
              <a:srgbClr val="AC2E2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68313" y="1125538"/>
            <a:ext cx="8280401" cy="208743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i="1" dirty="0"/>
              <a:t>Одни считают, что на сегодняшний день третий сектор уже сложился как социальный институт, и что, несмотря на разнообразие и непохожесть субъектов внутри НКО-сообщества, являются </a:t>
            </a:r>
            <a:r>
              <a:rPr lang="ru-RU" sz="1400" b="1" i="1" dirty="0"/>
              <a:t>актуальными</a:t>
            </a:r>
            <a:r>
              <a:rPr lang="ru-RU" sz="1400" i="1" dirty="0"/>
              <a:t> вопросы консолидации организаций третьего сектора для представительства и защиты общих корпоративных интересов.</a:t>
            </a:r>
            <a:endParaRPr lang="ru-RU" sz="1400" dirty="0"/>
          </a:p>
          <a:p>
            <a:r>
              <a:rPr lang="ru-RU" sz="1400" i="1" dirty="0"/>
              <a:t>Другие считают, что из-за слишком большого разнообразия субъектов внутри НКО-сообщества, а также из-за того, что перед многими НКО до сих пор стоит проблема выживания, вопросы консолидации организаций третьего сектора для представительства и защиты общих корпоративных интересов сегодня </a:t>
            </a:r>
            <a:r>
              <a:rPr lang="ru-RU" sz="1400" b="1" i="1" dirty="0"/>
              <a:t>не актуальны</a:t>
            </a:r>
            <a:r>
              <a:rPr lang="ru-RU" sz="1400" i="1" dirty="0"/>
              <a:t>.</a:t>
            </a:r>
            <a:endParaRPr lang="ru-RU" sz="1400" dirty="0"/>
          </a:p>
          <a:p>
            <a:r>
              <a:rPr lang="ru-RU" sz="1400" b="1" i="1" dirty="0"/>
              <a:t>С какой точкой зрения – первой или второй – Вы более согласны?</a:t>
            </a:r>
            <a:endParaRPr lang="ru-RU" sz="1400" b="1" dirty="0"/>
          </a:p>
        </p:txBody>
      </p:sp>
      <p:sp>
        <p:nvSpPr>
          <p:cNvPr id="9" name="Овал 8"/>
          <p:cNvSpPr/>
          <p:nvPr/>
        </p:nvSpPr>
        <p:spPr>
          <a:xfrm>
            <a:off x="1041185" y="5791926"/>
            <a:ext cx="1008112" cy="546523"/>
          </a:xfrm>
          <a:prstGeom prst="ellipse">
            <a:avLst/>
          </a:prstGeom>
          <a:noFill/>
          <a:ln w="952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939701" y="3740370"/>
            <a:ext cx="1080120" cy="546523"/>
          </a:xfrm>
          <a:prstGeom prst="ellipse">
            <a:avLst/>
          </a:prstGeom>
          <a:noFill/>
          <a:ln w="952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156177" y="3319731"/>
            <a:ext cx="2592538" cy="331236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i="1" dirty="0" smtClean="0"/>
              <a:t>«</a:t>
            </a:r>
            <a:r>
              <a:rPr lang="ru-RU" sz="1400" i="1" dirty="0"/>
              <a:t>Они [НКО] все заняты, в том числе выживанием, потому что очень нестабильно существует сектор. Жуткая нестабильность, и шараханье государства из одной крайности в другую, неопределенность. Неустойчивость. Когда ты все время думаешь о выживании, о собственной безопасности – тебе не до таких </a:t>
            </a:r>
            <a:r>
              <a:rPr lang="ru-RU" sz="1400" i="1" dirty="0" smtClean="0"/>
              <a:t>развлечений». </a:t>
            </a:r>
            <a:r>
              <a:rPr lang="ru-RU" sz="1400" i="1" dirty="0"/>
              <a:t>(НКО, Москва).</a:t>
            </a:r>
            <a:endParaRPr lang="ru-RU" sz="1400" dirty="0"/>
          </a:p>
          <a:p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553376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Open Sans"/>
                <a:ea typeface="Open Sans"/>
                <a:cs typeface="Open Sans"/>
              </a:rPr>
              <a:t>3. Консолидация сектора НКО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868144" y="1125538"/>
            <a:ext cx="2880569" cy="537080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i="1" dirty="0" smtClean="0"/>
              <a:t>«Я </a:t>
            </a:r>
            <a:r>
              <a:rPr lang="ru-RU" sz="1400" i="1" dirty="0"/>
              <a:t>не вижу тенденции к объединению, и когда возникают какие-то предложения о совместном участии в каких-то мероприятиях, то все очень разрозненно, никаких факторов для объединения НКО в такой союз я пока не наблюдаю. Это не простой путь, потому что пока таких объединяющих моментов даже близко нет, и в любых тематиках все равно какая-то конкуренция и сложно взаимодействовать. </a:t>
            </a:r>
            <a:r>
              <a:rPr lang="ru-RU" sz="1400" i="1" dirty="0" smtClean="0"/>
              <a:t>Пока </a:t>
            </a:r>
            <a:r>
              <a:rPr lang="ru-RU" sz="1400" i="1" dirty="0"/>
              <a:t>все это делается с какими-то потребительскими моментами, а какой-то идеологической направленности идеи, объединения, какой-то поддержки, плодотворного сотрудничества – нет, я не вижу. В НКО секторе каждый сам по </a:t>
            </a:r>
            <a:r>
              <a:rPr lang="ru-RU" sz="1400" i="1" dirty="0" smtClean="0"/>
              <a:t>себе» (</a:t>
            </a:r>
            <a:r>
              <a:rPr lang="ru-RU" sz="1400" i="1" dirty="0"/>
              <a:t>МСУ, Екатеринбург).</a:t>
            </a:r>
            <a:endParaRPr lang="ru-RU" sz="1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64505" y="1137236"/>
            <a:ext cx="5238358" cy="172660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600" b="1" i="1" dirty="0"/>
              <a:t>Насколько часто можно встретить среди представителей третьего сектора, с которыми Вам приходилось общаться, стремление и готовность к консолидации, к объединению в разные формы ассоциаций, союзов и т.п. для совместного решения проблем сектора?</a:t>
            </a:r>
            <a:endParaRPr lang="ru-RU" sz="1600" b="1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27" b="2127"/>
          <a:stretch>
            <a:fillRect/>
          </a:stretch>
        </p:blipFill>
        <p:spPr bwMode="auto">
          <a:xfrm>
            <a:off x="480105" y="2996952"/>
            <a:ext cx="5207158" cy="3478125"/>
          </a:xfrm>
          <a:prstGeom prst="rect">
            <a:avLst/>
          </a:prstGeom>
          <a:noFill/>
          <a:ln w="19050">
            <a:solidFill>
              <a:srgbClr val="AC2E2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Овал 8"/>
          <p:cNvSpPr/>
          <p:nvPr/>
        </p:nvSpPr>
        <p:spPr>
          <a:xfrm>
            <a:off x="1022342" y="3407734"/>
            <a:ext cx="936104" cy="534960"/>
          </a:xfrm>
          <a:prstGeom prst="ellipse">
            <a:avLst/>
          </a:prstGeom>
          <a:noFill/>
          <a:ln w="952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1403648" y="5891756"/>
            <a:ext cx="936104" cy="534960"/>
          </a:xfrm>
          <a:prstGeom prst="ellipse">
            <a:avLst/>
          </a:prstGeom>
          <a:noFill/>
          <a:ln w="952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9185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 smtClean="0"/>
              <a:t>4</a:t>
            </a:r>
            <a:r>
              <a:rPr lang="ru-RU" dirty="0" smtClean="0"/>
              <a:t>. Барьеры консолидации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ru-RU" dirty="0"/>
              <a:t>Некоторые результаты исследования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4253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Барьеры консолидации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79699" y="1104272"/>
            <a:ext cx="8269014" cy="45252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b="1" i="1" dirty="0"/>
              <a:t>Как Вы считаете, какие основные препятствия и барьеры мешают созданию отраслевой структуры, представляющей интересы третьего сектора («отраслевого профсоюза</a:t>
            </a:r>
            <a:r>
              <a:rPr lang="ru-RU" sz="1400" b="1" i="1" dirty="0" smtClean="0"/>
              <a:t>»)?</a:t>
            </a:r>
            <a:endParaRPr lang="ru-RU" sz="1400" b="1" i="1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1602467"/>
            <a:ext cx="8280400" cy="5181138"/>
          </a:xfrm>
          <a:prstGeom prst="rect">
            <a:avLst/>
          </a:prstGeom>
          <a:noFill/>
          <a:ln w="19050">
            <a:solidFill>
              <a:srgbClr val="AC2E2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84068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Барьеры консолидации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64891" y="1061740"/>
            <a:ext cx="8283822" cy="50326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b="1" i="1" dirty="0"/>
              <a:t>Готовы ли Вы (Ваша организация) к следующим </a:t>
            </a:r>
            <a:r>
              <a:rPr lang="ru-RU" sz="1400" b="1" i="1" dirty="0" smtClean="0"/>
              <a:t>действиям в </a:t>
            </a:r>
            <a:r>
              <a:rPr lang="ru-RU" sz="1400" b="1" i="1" dirty="0"/>
              <a:t>отношении других НКО или совместно с другими НКО?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1592612"/>
            <a:ext cx="8283822" cy="5157192"/>
          </a:xfrm>
          <a:prstGeom prst="rect">
            <a:avLst/>
          </a:prstGeom>
          <a:noFill/>
          <a:ln w="12700">
            <a:solidFill>
              <a:srgbClr val="AC2E2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547762" y="3068960"/>
            <a:ext cx="8137153" cy="0"/>
          </a:xfrm>
          <a:prstGeom prst="line">
            <a:avLst/>
          </a:prstGeom>
          <a:ln w="19050">
            <a:solidFill>
              <a:srgbClr val="AC2E2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9735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2"/>
          <p:cNvSpPr>
            <a:spLocks noGrp="1"/>
          </p:cNvSpPr>
          <p:nvPr>
            <p:ph type="title" idx="4294967295"/>
          </p:nvPr>
        </p:nvSpPr>
        <p:spPr bwMode="auto">
          <a:xfrm>
            <a:off x="827088" y="0"/>
            <a:ext cx="7848600" cy="76517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pPr algn="l" eaLnBrk="1" hangingPunct="1"/>
            <a:r>
              <a:rPr lang="ru-RU" smtClean="0">
                <a:latin typeface="Open Sans"/>
                <a:ea typeface="Open Sans"/>
                <a:cs typeface="Open Sans"/>
              </a:rPr>
              <a:t>Описание исследования (1)</a:t>
            </a:r>
          </a:p>
        </p:txBody>
      </p:sp>
      <p:sp>
        <p:nvSpPr>
          <p:cNvPr id="17411" name="TextBox 4"/>
          <p:cNvSpPr txBox="1">
            <a:spLocks noChangeArrowheads="1"/>
          </p:cNvSpPr>
          <p:nvPr/>
        </p:nvSpPr>
        <p:spPr bwMode="auto">
          <a:xfrm>
            <a:off x="468313" y="1125538"/>
            <a:ext cx="8280400" cy="5478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AC2E23"/>
                </a:solidFill>
              </a:rPr>
              <a:t>Исходная проблема</a:t>
            </a:r>
          </a:p>
          <a:p>
            <a:r>
              <a:rPr lang="ru-RU" sz="2000" dirty="0"/>
              <a:t>В настоящее время в третьем секторе российской экономики не имеется общей организации (объединения) или другого институционального образования для представления корпоративных интересов сектора. Это затрудняет возможности диалога как внутри третьего сектора, так и по направлениям "НКО и бизнес", "НКО и госструктуры", "НКО и граждане".</a:t>
            </a:r>
          </a:p>
          <a:p>
            <a:r>
              <a:rPr lang="ru-RU" sz="2000" dirty="0"/>
              <a:t>В отличие от сферы бизнеса, где функционируют более 300 ассоциаций и союзов, в некоммерческом секторе страны таких объединений практически нет. </a:t>
            </a:r>
            <a:endParaRPr lang="ru-RU" sz="2000" b="1" dirty="0"/>
          </a:p>
          <a:p>
            <a:r>
              <a:rPr lang="ru-RU" sz="2000" dirty="0"/>
              <a:t>Эксперты фиксируют разобщенность НКО, отсутствие общей идеологии межсекторного сотрудничества, снижающие эффективность их деятельности.</a:t>
            </a:r>
            <a:endParaRPr lang="ru-RU" sz="2000" b="1" dirty="0"/>
          </a:p>
          <a:p>
            <a:pPr>
              <a:spcBef>
                <a:spcPts val="1200"/>
              </a:spcBef>
            </a:pPr>
            <a:r>
              <a:rPr lang="ru-RU" sz="2000" b="1" dirty="0" smtClean="0">
                <a:solidFill>
                  <a:srgbClr val="AC2E23"/>
                </a:solidFill>
              </a:rPr>
              <a:t>Предметом</a:t>
            </a:r>
            <a:r>
              <a:rPr lang="ru-RU" sz="2000" dirty="0" smtClean="0">
                <a:solidFill>
                  <a:srgbClr val="AC2E23"/>
                </a:solidFill>
              </a:rPr>
              <a:t> </a:t>
            </a:r>
            <a:r>
              <a:rPr lang="ru-RU" sz="2000" dirty="0"/>
              <a:t>исследования являлось отношение представителей третьего сектора, а также участников взаимодействия с третьим сектором со стороны бизнеса, власти и местного самоуправления к перспективам консолидированного представительства третьего сектора (созданию «отраслевого профсоюза»).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2"/>
          <p:cNvSpPr>
            <a:spLocks noGrp="1"/>
          </p:cNvSpPr>
          <p:nvPr>
            <p:ph type="title" idx="4294967295"/>
          </p:nvPr>
        </p:nvSpPr>
        <p:spPr bwMode="auto">
          <a:xfrm>
            <a:off x="827088" y="0"/>
            <a:ext cx="7848600" cy="76517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pPr algn="l" eaLnBrk="1" hangingPunct="1"/>
            <a:r>
              <a:rPr lang="ru-RU" smtClean="0">
                <a:latin typeface="Open Sans"/>
                <a:ea typeface="Open Sans"/>
                <a:cs typeface="Open Sans"/>
              </a:rPr>
              <a:t>Описание исследования (2)</a:t>
            </a:r>
          </a:p>
        </p:txBody>
      </p:sp>
      <p:sp>
        <p:nvSpPr>
          <p:cNvPr id="18435" name="TextBox 4"/>
          <p:cNvSpPr txBox="1">
            <a:spLocks noChangeArrowheads="1"/>
          </p:cNvSpPr>
          <p:nvPr/>
        </p:nvSpPr>
        <p:spPr bwMode="auto">
          <a:xfrm>
            <a:off x="468312" y="1125137"/>
            <a:ext cx="8280401" cy="6355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ru-RU" sz="2000" b="1" dirty="0">
                <a:solidFill>
                  <a:srgbClr val="AC2E23"/>
                </a:solidFill>
              </a:rPr>
              <a:t>Методы</a:t>
            </a:r>
          </a:p>
          <a:p>
            <a:pPr>
              <a:spcBef>
                <a:spcPts val="600"/>
              </a:spcBef>
            </a:pPr>
            <a:r>
              <a:rPr lang="ru-RU" sz="2000" b="1" dirty="0" smtClean="0">
                <a:solidFill>
                  <a:srgbClr val="AC2E23"/>
                </a:solidFill>
              </a:rPr>
              <a:t>1</a:t>
            </a:r>
            <a:r>
              <a:rPr lang="ru-RU" sz="2000" b="1" dirty="0">
                <a:solidFill>
                  <a:srgbClr val="AC2E23"/>
                </a:solidFill>
              </a:rPr>
              <a:t>. Метод массового опроса представителей НКО (количественное исследование)</a:t>
            </a:r>
          </a:p>
          <a:p>
            <a:r>
              <a:rPr lang="ru-RU" sz="2000" dirty="0"/>
              <a:t>В качестве метода массового опроса представителей (руководителей) НКО было использовано </a:t>
            </a:r>
            <a:r>
              <a:rPr lang="ru-RU" sz="2000" dirty="0" err="1"/>
              <a:t>online</a:t>
            </a:r>
            <a:r>
              <a:rPr lang="ru-RU" sz="2000" dirty="0"/>
              <a:t>-анкетирование по формализованной анкете.</a:t>
            </a:r>
          </a:p>
          <a:p>
            <a:r>
              <a:rPr lang="ru-RU" sz="2000" dirty="0"/>
              <a:t>Реальный объем выборочной совокупности исследуемых НКО составил </a:t>
            </a:r>
            <a:r>
              <a:rPr lang="ru-RU" sz="2000" b="1" dirty="0"/>
              <a:t>416</a:t>
            </a:r>
            <a:r>
              <a:rPr lang="ru-RU" sz="2000" dirty="0"/>
              <a:t> </a:t>
            </a:r>
            <a:r>
              <a:rPr lang="ru-RU" sz="2000" dirty="0" smtClean="0"/>
              <a:t>единиц. </a:t>
            </a:r>
            <a:r>
              <a:rPr lang="ru-RU" sz="2000" dirty="0"/>
              <a:t>Основой для отбора НКО являлась база данных некоммерческих организаций Российской Федерации, подготовленная с использованием баз данных НКО Общественной палаты РФ, группы ЦИРКОН и др</a:t>
            </a:r>
            <a:r>
              <a:rPr lang="ru-RU" sz="2000" dirty="0" smtClean="0"/>
              <a:t>.</a:t>
            </a:r>
            <a:endParaRPr lang="ru-RU" sz="20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000" b="1" dirty="0">
                <a:solidFill>
                  <a:srgbClr val="AC2E23"/>
                </a:solidFill>
              </a:rPr>
              <a:t>2. Метод полуформализованных интервью с участниками межсекторного взаимодействия</a:t>
            </a:r>
          </a:p>
          <a:p>
            <a:r>
              <a:rPr lang="ru-RU" sz="2000" dirty="0"/>
              <a:t>Всего было проведено </a:t>
            </a:r>
            <a:r>
              <a:rPr lang="ru-RU" sz="2000" b="1" dirty="0"/>
              <a:t>40</a:t>
            </a:r>
            <a:r>
              <a:rPr lang="ru-RU" sz="2000" dirty="0"/>
              <a:t> личных полуформализованных интервью (плановое количество – 40 интервью) в 8 федеральных округах в 11 городах РФ. 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ru-RU" sz="2300" b="1" dirty="0">
                <a:solidFill>
                  <a:srgbClr val="AC2E23"/>
                </a:solidFill>
              </a:rPr>
              <a:t>Нужен ли сектору НКО «отраслевой профсоюз»? </a:t>
            </a:r>
          </a:p>
        </p:txBody>
      </p:sp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1238186045"/>
              </p:ext>
            </p:extLst>
          </p:nvPr>
        </p:nvGraphicFramePr>
        <p:xfrm>
          <a:off x="468313" y="1125538"/>
          <a:ext cx="8280400" cy="52557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11752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half" idx="1"/>
          </p:nvPr>
        </p:nvSpPr>
        <p:spPr>
          <a:xfrm>
            <a:off x="468313" y="1341562"/>
            <a:ext cx="8207376" cy="4823742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ru-RU" sz="2400" dirty="0" smtClean="0"/>
              <a:t>Значительная часть НКО вообще не включена во </a:t>
            </a:r>
            <a:r>
              <a:rPr lang="ru-RU" sz="2400" dirty="0" err="1" smtClean="0"/>
              <a:t>внутрисекторные</a:t>
            </a:r>
            <a:r>
              <a:rPr lang="ru-RU" sz="2400" dirty="0" smtClean="0"/>
              <a:t> </a:t>
            </a:r>
            <a:r>
              <a:rPr lang="ru-RU" sz="2400" b="1" dirty="0" smtClean="0"/>
              <a:t>коммуникации</a:t>
            </a:r>
            <a:r>
              <a:rPr lang="ru-RU" sz="2400" dirty="0" smtClean="0"/>
              <a:t>,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b="1" dirty="0"/>
              <a:t>Взаимодействие</a:t>
            </a:r>
            <a:r>
              <a:rPr lang="ru-RU" sz="2400" dirty="0"/>
              <a:t> НКО локализовано, осуществляется по отраслевому </a:t>
            </a:r>
            <a:r>
              <a:rPr lang="ru-RU" sz="2400" dirty="0" smtClean="0"/>
              <a:t>(</a:t>
            </a:r>
            <a:r>
              <a:rPr lang="ru-RU" sz="2400" dirty="0"/>
              <a:t>в рамках одной предметной области – благотворительность, детство и т.п.) и/или по территориальному (в рамках одного </a:t>
            </a:r>
            <a:r>
              <a:rPr lang="ru-RU" sz="2400" dirty="0" smtClean="0"/>
              <a:t>региона, города…),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b="1" dirty="0" smtClean="0"/>
              <a:t>Взаимодействие</a:t>
            </a:r>
            <a:r>
              <a:rPr lang="ru-RU" sz="2400" dirty="0" smtClean="0"/>
              <a:t> носит поверхностный характер: коммуникации чаще осуществляются </a:t>
            </a:r>
            <a:r>
              <a:rPr lang="ru-RU" sz="2400" dirty="0"/>
              <a:t>в ходе неформального общения либо </a:t>
            </a:r>
            <a:r>
              <a:rPr lang="ru-RU" sz="2400" dirty="0" smtClean="0"/>
              <a:t>разного </a:t>
            </a:r>
            <a:r>
              <a:rPr lang="ru-RU" sz="2400" dirty="0"/>
              <a:t>рода </a:t>
            </a:r>
            <a:r>
              <a:rPr lang="ru-RU" sz="2400" dirty="0" smtClean="0"/>
              <a:t>мероприятий, и реже – в рамках деловых, профессиональных коммуникаций, связанных </a:t>
            </a:r>
            <a:r>
              <a:rPr lang="ru-RU" sz="2400" dirty="0"/>
              <a:t>с оказанием взаимопомощи (юридической, консультационной, финансовой и т.п.) или решением каких-либо актуальных </a:t>
            </a:r>
            <a:r>
              <a:rPr lang="ru-RU" sz="2400" dirty="0" smtClean="0"/>
              <a:t>проблем.</a:t>
            </a:r>
            <a:endParaRPr lang="ru-RU" sz="2400" dirty="0"/>
          </a:p>
          <a:p>
            <a:pPr marL="342900" indent="-342900">
              <a:buFont typeface="Arial" pitchFamily="34" charset="0"/>
              <a:buChar char="•"/>
            </a:pPr>
            <a:endParaRPr lang="ru-RU" sz="2400" dirty="0" smtClean="0"/>
          </a:p>
          <a:p>
            <a:pPr marL="342900" indent="-342900">
              <a:buFont typeface="Arial" pitchFamily="34" charset="0"/>
              <a:buChar char="•"/>
            </a:pPr>
            <a:endParaRPr lang="ru-RU" sz="2400" dirty="0" smtClean="0"/>
          </a:p>
          <a:p>
            <a:endParaRPr lang="ru-RU" sz="2400" dirty="0" smtClean="0"/>
          </a:p>
          <a:p>
            <a:endParaRPr lang="ru-RU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 №1: Взаимодействие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4779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half" idx="1"/>
          </p:nvPr>
        </p:nvSpPr>
        <p:spPr>
          <a:xfrm>
            <a:off x="468313" y="1341562"/>
            <a:ext cx="8207376" cy="482374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2400" dirty="0" smtClean="0"/>
              <a:t>Вопрос о </a:t>
            </a:r>
            <a:r>
              <a:rPr lang="ru-RU" sz="2400" b="1" dirty="0" smtClean="0"/>
              <a:t>солидаризации</a:t>
            </a:r>
            <a:r>
              <a:rPr lang="ru-RU" sz="2400" dirty="0" smtClean="0"/>
              <a:t> - наличии общих интересов субъектов третьего сектора, их готовности </a:t>
            </a:r>
            <a:r>
              <a:rPr lang="ru-RU" sz="2400" dirty="0"/>
              <a:t>к взаимной ответственности за развитие сектора, </a:t>
            </a:r>
            <a:r>
              <a:rPr lang="ru-RU" sz="2400" dirty="0" smtClean="0"/>
              <a:t>сотрудничеству остается открытым: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i="1" dirty="0" smtClean="0"/>
              <a:t>могут ли быть общие интересы у лидеров и аутсайдеров сектора?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i="1" dirty="0" smtClean="0"/>
              <a:t>могут ли быть общие интересы у крупной всероссийской организации и НКО, деятельность которой локализована в рамках микрорайона (поселка и т.п.)?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i="1" dirty="0"/>
              <a:t>могут ли быть общие </a:t>
            </a:r>
            <a:r>
              <a:rPr lang="ru-RU" sz="2400" i="1" dirty="0" smtClean="0"/>
              <a:t>интересы у НКО разной идеологической направленности, разных взглядов на общественное развитие?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i="1" dirty="0"/>
              <a:t>могут ли быть общие </a:t>
            </a:r>
            <a:r>
              <a:rPr lang="ru-RU" sz="2400" i="1" dirty="0" smtClean="0"/>
              <a:t>интересы у независимых, созданных «снизу» НКО, и НКО связанных с властью или бизнесом?</a:t>
            </a:r>
          </a:p>
          <a:p>
            <a:pPr marL="0" indent="0">
              <a:buNone/>
            </a:pPr>
            <a:r>
              <a:rPr lang="ru-RU" sz="2400" dirty="0" smtClean="0"/>
              <a:t>Пока </a:t>
            </a:r>
            <a:r>
              <a:rPr lang="ru-RU" sz="2400" dirty="0"/>
              <a:t>ответ на эти вопросы </a:t>
            </a:r>
            <a:r>
              <a:rPr lang="ru-RU" sz="2400" dirty="0" smtClean="0"/>
              <a:t>скорее отрицательный… </a:t>
            </a:r>
            <a:endParaRPr lang="ru-RU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 №2: Солидаризация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9614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half" idx="1"/>
          </p:nvPr>
        </p:nvSpPr>
        <p:spPr>
          <a:xfrm>
            <a:off x="468313" y="1341562"/>
            <a:ext cx="8207376" cy="4823742"/>
          </a:xfrm>
        </p:spPr>
        <p:txBody>
          <a:bodyPr>
            <a:normAutofit lnSpcReduction="10000"/>
          </a:bodyPr>
          <a:lstStyle/>
          <a:p>
            <a:pPr marL="270000" lvl="1" indent="0">
              <a:buNone/>
            </a:pPr>
            <a:r>
              <a:rPr lang="ru-RU" sz="2200" dirty="0" smtClean="0"/>
              <a:t>В </a:t>
            </a:r>
            <a:r>
              <a:rPr lang="ru-RU" sz="2200" dirty="0"/>
              <a:t>настоящее время в </a:t>
            </a:r>
            <a:r>
              <a:rPr lang="x-none" sz="2200" smtClean="0"/>
              <a:t>некоммерческом </a:t>
            </a:r>
            <a:r>
              <a:rPr lang="x-none" sz="2200"/>
              <a:t>секторе страны практически нет</a:t>
            </a:r>
            <a:r>
              <a:rPr lang="ru-RU" sz="2200" dirty="0"/>
              <a:t> ассоциаций, аналогичных тем, что существуют в бизнес-среде, </a:t>
            </a:r>
            <a:r>
              <a:rPr lang="x-none" sz="2200"/>
              <a:t>где внутренние коммуникации и внешнее представительство обеспечивают сразу несколько крупных организаций - ТПП РФ, РСПП, «Деловая Россия, «Опора </a:t>
            </a:r>
            <a:r>
              <a:rPr lang="x-none" sz="2200" smtClean="0"/>
              <a:t>России»</a:t>
            </a:r>
            <a:r>
              <a:rPr lang="ru-RU" sz="2200" dirty="0" smtClean="0"/>
              <a:t> (или имеющиеся ассоциации НКО слабы </a:t>
            </a:r>
            <a:r>
              <a:rPr lang="ru-RU" sz="2200" dirty="0"/>
              <a:t>и не имеют большого веса в </a:t>
            </a:r>
            <a:r>
              <a:rPr lang="ru-RU" sz="2200" dirty="0" smtClean="0"/>
              <a:t>обществе)…</a:t>
            </a:r>
          </a:p>
          <a:p>
            <a:pPr marL="612900" lvl="1" indent="-342900">
              <a:buFont typeface="Arial" pitchFamily="34" charset="0"/>
              <a:buChar char="•"/>
            </a:pPr>
            <a:r>
              <a:rPr lang="ru-RU" sz="2200" dirty="0" smtClean="0"/>
              <a:t>Для значительной части НКО </a:t>
            </a:r>
            <a:r>
              <a:rPr lang="ru-RU" sz="2200" dirty="0"/>
              <a:t>вопрос об объединении </a:t>
            </a:r>
            <a:r>
              <a:rPr lang="ru-RU" sz="2200" dirty="0" smtClean="0"/>
              <a:t>представителей </a:t>
            </a:r>
            <a:r>
              <a:rPr lang="ru-RU" sz="2200" dirty="0"/>
              <a:t>сектора для защиты общих прав, продвижения общих </a:t>
            </a:r>
            <a:r>
              <a:rPr lang="ru-RU" sz="2200" dirty="0" smtClean="0"/>
              <a:t>интересов не входит в число актуальных, их ближайшие цели связаны с выживанием и решением насущных проблем,</a:t>
            </a:r>
          </a:p>
          <a:p>
            <a:pPr marL="612900" lvl="1" indent="-342900">
              <a:buFont typeface="Arial" pitchFamily="34" charset="0"/>
              <a:buChar char="•"/>
            </a:pPr>
            <a:r>
              <a:rPr lang="ru-RU" sz="2200" dirty="0" smtClean="0"/>
              <a:t>Сектор в своей значительной части не только не консолидирован сегодня, но и пока не готов к объединению для совместного решения проблем сектора. </a:t>
            </a:r>
          </a:p>
          <a:p>
            <a:pPr marL="270000" lvl="1" indent="0">
              <a:buNone/>
            </a:pPr>
            <a:endParaRPr lang="ru-RU" sz="2200" dirty="0"/>
          </a:p>
          <a:p>
            <a:pPr marL="0" indent="0">
              <a:buNone/>
            </a:pPr>
            <a:endParaRPr lang="ru-RU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 №3: Консолидация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9614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ru-RU" dirty="0">
                <a:latin typeface="Open Sans"/>
                <a:ea typeface="Open Sans"/>
                <a:cs typeface="Open Sans"/>
              </a:rPr>
              <a:t>1. Взаимодействие внутри сектора НКО</a:t>
            </a:r>
          </a:p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ru-RU" dirty="0" smtClean="0"/>
              <a:t>Некоторые результаты исследования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6820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Open Sans"/>
                <a:ea typeface="Open Sans"/>
                <a:cs typeface="Open Sans"/>
              </a:rPr>
              <a:t>1. Взаимодействие внутри сектора </a:t>
            </a:r>
            <a:r>
              <a:rPr lang="ru-RU" dirty="0" smtClean="0">
                <a:latin typeface="Open Sans"/>
                <a:ea typeface="Open Sans"/>
                <a:cs typeface="Open Sans"/>
              </a:rPr>
              <a:t>НКО</a:t>
            </a:r>
            <a:endParaRPr lang="ru-RU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2958" y="3781772"/>
            <a:ext cx="4465266" cy="2909578"/>
          </a:xfrm>
          <a:prstGeom prst="rect">
            <a:avLst/>
          </a:prstGeom>
          <a:noFill/>
          <a:ln w="19050">
            <a:solidFill>
              <a:srgbClr val="AC2E2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6062" y="1135435"/>
            <a:ext cx="4522162" cy="2511824"/>
          </a:xfrm>
          <a:prstGeom prst="rect">
            <a:avLst/>
          </a:prstGeom>
          <a:noFill/>
          <a:ln w="19050">
            <a:solidFill>
              <a:srgbClr val="AC2E2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Скругленный прямоугольник 4"/>
          <p:cNvSpPr/>
          <p:nvPr/>
        </p:nvSpPr>
        <p:spPr>
          <a:xfrm>
            <a:off x="446193" y="1116385"/>
            <a:ext cx="1461511" cy="2511824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i="1" dirty="0"/>
              <a:t>Как бы Вы в целом оценили взаимодействие между НКО в Вашем регионе?</a:t>
            </a:r>
            <a:endParaRPr lang="ru-RU" sz="1400" b="1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60748" y="3795886"/>
            <a:ext cx="1566073" cy="2909578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i="1" dirty="0"/>
              <a:t>Среди НКО, с которыми приходится взаимодействовать Вашей организации, присутствуют в основном организации, близкие по типу к </a:t>
            </a:r>
            <a:r>
              <a:rPr lang="ru-RU" sz="1400" b="1" i="1" dirty="0" smtClean="0"/>
              <a:t>или </a:t>
            </a:r>
            <a:r>
              <a:rPr lang="ru-RU" sz="1400" b="1" i="1" dirty="0"/>
              <a:t>НКО </a:t>
            </a:r>
            <a:r>
              <a:rPr lang="ru-RU" sz="1400" b="1" i="1" dirty="0" smtClean="0"/>
              <a:t>других </a:t>
            </a:r>
            <a:r>
              <a:rPr lang="ru-RU" sz="1400" b="1" i="1" dirty="0"/>
              <a:t>типов?</a:t>
            </a:r>
            <a:endParaRPr lang="ru-RU" sz="14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660232" y="1136998"/>
            <a:ext cx="2401517" cy="557496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i="1" dirty="0"/>
              <a:t>Мне кажется, </a:t>
            </a:r>
            <a:r>
              <a:rPr lang="ru-RU" sz="1400" i="1" dirty="0" smtClean="0"/>
              <a:t>что взаимод</a:t>
            </a:r>
            <a:r>
              <a:rPr lang="ru-RU" sz="1400" i="1" dirty="0"/>
              <a:t>е</a:t>
            </a:r>
            <a:r>
              <a:rPr lang="ru-RU" sz="1400" i="1" dirty="0" smtClean="0"/>
              <a:t>йствие существует, </a:t>
            </a:r>
            <a:r>
              <a:rPr lang="ru-RU" sz="1400" i="1" dirty="0"/>
              <a:t>но в таком кустовом виде. </a:t>
            </a:r>
            <a:r>
              <a:rPr lang="ru-RU" sz="1400" i="1" dirty="0" smtClean="0"/>
              <a:t>Эти </a:t>
            </a:r>
            <a:r>
              <a:rPr lang="ru-RU" sz="1400" i="1" dirty="0"/>
              <a:t>организации сотрудничают между собой не как какое-то содружество некоммерческих структур, которое работает в разных </a:t>
            </a:r>
            <a:r>
              <a:rPr lang="ru-RU" sz="1400" i="1" dirty="0" smtClean="0"/>
              <a:t>сферах, а </a:t>
            </a:r>
            <a:r>
              <a:rPr lang="ru-RU" sz="1400" i="1" dirty="0"/>
              <a:t>сотрудничают они по отраслевому принципу</a:t>
            </a:r>
            <a:r>
              <a:rPr lang="ru-RU" sz="1400" i="1" dirty="0" smtClean="0"/>
              <a:t>…. </a:t>
            </a:r>
            <a:r>
              <a:rPr lang="ru-RU" sz="1400" i="1" dirty="0"/>
              <a:t>Более тесные связи внутри одного какого-то региона. А вот, допустим, если межрегиональные связи рассматривать внутри какой-то сферы, отрасли, то они гораздо слабее. (НКО, Москва</a:t>
            </a:r>
            <a:r>
              <a:rPr lang="ru-RU" sz="1400" i="1" dirty="0" smtClean="0"/>
              <a:t>).</a:t>
            </a:r>
            <a:endParaRPr lang="ru-RU" sz="1400" dirty="0"/>
          </a:p>
        </p:txBody>
      </p:sp>
      <p:sp>
        <p:nvSpPr>
          <p:cNvPr id="11" name="Овал 10"/>
          <p:cNvSpPr/>
          <p:nvPr/>
        </p:nvSpPr>
        <p:spPr>
          <a:xfrm>
            <a:off x="2051720" y="1660699"/>
            <a:ext cx="1944216" cy="1440160"/>
          </a:xfrm>
          <a:prstGeom prst="ellipse">
            <a:avLst/>
          </a:prstGeom>
          <a:noFill/>
          <a:ln w="63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2342175" y="3779837"/>
            <a:ext cx="1152128" cy="1089323"/>
          </a:xfrm>
          <a:prstGeom prst="ellipse">
            <a:avLst/>
          </a:prstGeom>
          <a:noFill/>
          <a:ln w="9525">
            <a:solidFill>
              <a:srgbClr val="AC2E23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2105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ЦИРКОН">
  <a:themeElements>
    <a:clrScheme name="ЦИРКОН">
      <a:dk1>
        <a:srgbClr val="000000"/>
      </a:dk1>
      <a:lt1>
        <a:srgbClr val="FFFFFF"/>
      </a:lt1>
      <a:dk2>
        <a:srgbClr val="D2D2D2"/>
      </a:dk2>
      <a:lt2>
        <a:srgbClr val="FFFFFF"/>
      </a:lt2>
      <a:accent1>
        <a:srgbClr val="6E2A13"/>
      </a:accent1>
      <a:accent2>
        <a:srgbClr val="AC2E23"/>
      </a:accent2>
      <a:accent3>
        <a:srgbClr val="563A65"/>
      </a:accent3>
      <a:accent4>
        <a:srgbClr val="827896"/>
      </a:accent4>
      <a:accent5>
        <a:srgbClr val="777262"/>
      </a:accent5>
      <a:accent6>
        <a:srgbClr val="AD9F7F"/>
      </a:accent6>
      <a:hlink>
        <a:srgbClr val="563A65"/>
      </a:hlink>
      <a:folHlink>
        <a:srgbClr val="77726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2733</TotalTime>
  <Words>1307</Words>
  <Application>Microsoft Office PowerPoint</Application>
  <PresentationFormat>Экран (4:3)</PresentationFormat>
  <Paragraphs>74</Paragraphs>
  <Slides>19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ЦИРКОН</vt:lpstr>
      <vt:lpstr>Презентация PowerPoint</vt:lpstr>
      <vt:lpstr>Описание исследования (1)</vt:lpstr>
      <vt:lpstr>Описание исследования (2)</vt:lpstr>
      <vt:lpstr>Нужен ли сектору НКО «отраслевой профсоюз»? </vt:lpstr>
      <vt:lpstr>Вывод №1: Взаимодействие</vt:lpstr>
      <vt:lpstr>Вывод №2: Солидаризация</vt:lpstr>
      <vt:lpstr>Вывод №3: Консолидация</vt:lpstr>
      <vt:lpstr>Презентация PowerPoint</vt:lpstr>
      <vt:lpstr>1. Взаимодействие внутри сектора НКО</vt:lpstr>
      <vt:lpstr>1. Взаимодействие внутри сектора НКО</vt:lpstr>
      <vt:lpstr>Презентация PowerPoint</vt:lpstr>
      <vt:lpstr>2. Солидаризация внутри сектора НКО</vt:lpstr>
      <vt:lpstr>Презентация PowerPoint</vt:lpstr>
      <vt:lpstr>3. Консолидация сектора НКО</vt:lpstr>
      <vt:lpstr>3. Консолидация сектора НКО</vt:lpstr>
      <vt:lpstr>Презентация PowerPoint</vt:lpstr>
      <vt:lpstr>Барьеры консолидации</vt:lpstr>
      <vt:lpstr>Барьеры консолидации</vt:lpstr>
      <vt:lpstr>Презентация PowerPoint</vt:lpstr>
    </vt:vector>
  </TitlesOfParts>
  <Company>ЦИРКОН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Шубина Л.В., Мальцева Д.В.</dc:creator>
  <cp:lastModifiedBy>Darya V. Maltceva</cp:lastModifiedBy>
  <cp:revision>231</cp:revision>
  <dcterms:created xsi:type="dcterms:W3CDTF">2012-10-28T21:57:31Z</dcterms:created>
  <dcterms:modified xsi:type="dcterms:W3CDTF">2013-07-15T15:57:03Z</dcterms:modified>
</cp:coreProperties>
</file>